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99"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0" d="100"/>
          <a:sy n="80" d="100"/>
        </p:scale>
        <p:origin x="754"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7A2A59-7AC4-4B9F-9A93-127D20F20D62}" type="datetimeFigureOut">
              <a:rPr lang="en-US" smtClean="0"/>
              <a:t>7/26/2026</a:t>
            </a:fld>
            <a:endParaRPr lang="en-US"/>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4131E6-59BB-4311-A2DE-FE7F4EEF3A81}" type="slidenum">
              <a:rPr lang="en-US" smtClean="0"/>
              <a:t>‹#›</a:t>
            </a:fld>
            <a:endParaRPr lang="en-US"/>
          </a:p>
        </p:txBody>
      </p:sp>
    </p:spTree>
    <p:extLst>
      <p:ext uri="{BB962C8B-B14F-4D97-AF65-F5344CB8AC3E}">
        <p14:creationId xmlns:p14="http://schemas.microsoft.com/office/powerpoint/2010/main" val="3633938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    </a:t>
            </a:r>
          </a:p>
        </p:txBody>
      </p:sp>
      <p:sp>
        <p:nvSpPr>
          <p:cNvPr id="55300" name="Slide Number Placeholder 3"/>
          <p:cNvSpPr txBox="1">
            <a:spLocks noGrp="1"/>
          </p:cNvSpPr>
          <p:nvPr/>
        </p:nvSpPr>
        <p:spPr bwMode="auto">
          <a:xfrm>
            <a:off x="3885010" y="8684684"/>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338073AE-AE51-4810-A4A0-3F5AF9F09F83}" type="slidenum">
              <a:rPr lang="en-US" altLang="en-US" sz="1200">
                <a:latin typeface="Calibri" pitchFamily="34" charset="0"/>
              </a:rPr>
              <a:pPr algn="r" eaLnBrk="1" hangingPunct="1"/>
              <a:t>1</a:t>
            </a:fld>
            <a:endParaRPr lang="en-US" altLang="en-US" sz="1200">
              <a:latin typeface="Calibri" pitchFamily="34" charset="0"/>
            </a:endParaRPr>
          </a:p>
        </p:txBody>
      </p:sp>
    </p:spTree>
    <p:extLst>
      <p:ext uri="{BB962C8B-B14F-4D97-AF65-F5344CB8AC3E}">
        <p14:creationId xmlns:p14="http://schemas.microsoft.com/office/powerpoint/2010/main" val="1533647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gi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40.png"/></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42.png"/><Relationship Id="rId7"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9"/>
          <p:cNvSpPr>
            <a:spLocks noChangeArrowheads="1"/>
          </p:cNvSpPr>
          <p:nvPr/>
        </p:nvSpPr>
        <p:spPr bwMode="auto">
          <a:xfrm>
            <a:off x="2938464" y="766762"/>
            <a:ext cx="8048625"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950" tIns="49475" rIns="98950" bIns="49475" anchor="ctr"/>
          <a:lstStyle/>
          <a:p>
            <a:pPr algn="ctr" eaLnBrk="1" hangingPunct="1"/>
            <a:r>
              <a:rPr lang="en-US" altLang="en-US" sz="2600" dirty="0">
                <a:solidFill>
                  <a:srgbClr val="0000CC"/>
                </a:solidFill>
                <a:latin typeface="Times New Roman" pitchFamily="18" charset="0"/>
              </a:rPr>
              <a:t> </a:t>
            </a:r>
            <a:r>
              <a:rPr lang="en-US" altLang="en-US" sz="2438" dirty="0">
                <a:solidFill>
                  <a:srgbClr val="0000CC"/>
                </a:solidFill>
                <a:latin typeface="Times New Roman" pitchFamily="18" charset="0"/>
              </a:rPr>
              <a:t>BỘ CÔNG THƯƠNG</a:t>
            </a:r>
            <a:br>
              <a:rPr lang="en-US" altLang="en-US" sz="2438" dirty="0">
                <a:solidFill>
                  <a:srgbClr val="0000CC"/>
                </a:solidFill>
                <a:latin typeface="Times New Roman" pitchFamily="18" charset="0"/>
              </a:rPr>
            </a:br>
            <a:r>
              <a:rPr lang="en-US" altLang="en-US" sz="2438" b="1" dirty="0">
                <a:solidFill>
                  <a:srgbClr val="0000CC"/>
                </a:solidFill>
                <a:latin typeface="Times New Roman" pitchFamily="18" charset="0"/>
              </a:rPr>
              <a:t>TRƯỜNG CĐ KINH TẾ – KỸ THUẬT CÔNG THƯƠNG</a:t>
            </a:r>
          </a:p>
        </p:txBody>
      </p:sp>
      <p:sp>
        <p:nvSpPr>
          <p:cNvPr id="3075" name="Rectangle 11"/>
          <p:cNvSpPr>
            <a:spLocks noChangeArrowheads="1"/>
          </p:cNvSpPr>
          <p:nvPr/>
        </p:nvSpPr>
        <p:spPr bwMode="auto">
          <a:xfrm>
            <a:off x="1500717" y="4409337"/>
            <a:ext cx="8915400" cy="870214"/>
          </a:xfrm>
          <a:prstGeom prst="rect">
            <a:avLst/>
          </a:prstGeom>
          <a:noFill/>
          <a:ln>
            <a:noFill/>
          </a:ln>
        </p:spPr>
        <p:txBody>
          <a:bodyPr lIns="98950" tIns="49475" rIns="98950" bIns="49475"/>
          <a:lstStyle/>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a:p>
            <a:pPr algn="ctr">
              <a:lnSpc>
                <a:spcPct val="80000"/>
              </a:lnSpc>
              <a:spcBef>
                <a:spcPct val="20000"/>
              </a:spcBef>
              <a:defRPr/>
            </a:pPr>
            <a:r>
              <a:rPr lang="vi-VN" sz="2600" b="1" i="1" dirty="0">
                <a:solidFill>
                  <a:srgbClr val="0000CC"/>
                </a:solidFill>
                <a:latin typeface="Times New Roman" pitchFamily="18" charset="0"/>
              </a:rPr>
              <a:t>Thanh Hóa</a:t>
            </a:r>
            <a:r>
              <a:rPr lang="en-US" sz="2600" b="1" i="1" dirty="0">
                <a:solidFill>
                  <a:srgbClr val="0000CC"/>
                </a:solidFill>
                <a:latin typeface="Times New Roman" pitchFamily="18" charset="0"/>
              </a:rPr>
              <a:t>, 09/20</a:t>
            </a:r>
            <a:r>
              <a:rPr lang="vi-VN" sz="2600" b="1" i="1" dirty="0">
                <a:solidFill>
                  <a:srgbClr val="0000CC"/>
                </a:solidFill>
                <a:latin typeface="Times New Roman" pitchFamily="18" charset="0"/>
              </a:rPr>
              <a:t>2</a:t>
            </a:r>
            <a:r>
              <a:rPr lang="en-US" sz="2600" b="1" i="1" dirty="0">
                <a:solidFill>
                  <a:srgbClr val="0000CC"/>
                </a:solidFill>
                <a:latin typeface="Times New Roman" pitchFamily="18" charset="0"/>
              </a:rPr>
              <a:t>4</a:t>
            </a:r>
          </a:p>
          <a:p>
            <a:pPr>
              <a:lnSpc>
                <a:spcPct val="80000"/>
              </a:lnSpc>
              <a:spcBef>
                <a:spcPct val="20000"/>
              </a:spcBef>
              <a:defRPr/>
            </a:pPr>
            <a:endParaRPr lang="en-US" sz="406" dirty="0"/>
          </a:p>
          <a:p>
            <a:pPr>
              <a:lnSpc>
                <a:spcPct val="80000"/>
              </a:lnSpc>
              <a:spcBef>
                <a:spcPct val="20000"/>
              </a:spcBef>
              <a:defRPr/>
            </a:pPr>
            <a:endParaRPr lang="en-US" sz="569" dirty="0"/>
          </a:p>
          <a:p>
            <a:pPr algn="ctr">
              <a:lnSpc>
                <a:spcPct val="80000"/>
              </a:lnSpc>
              <a:spcBef>
                <a:spcPct val="20000"/>
              </a:spcBef>
              <a:defRPr/>
            </a:pPr>
            <a:r>
              <a:rPr lang="en-US" sz="1219" b="1" i="1" dirty="0">
                <a:solidFill>
                  <a:srgbClr val="660066"/>
                </a:solidFill>
                <a:latin typeface="Times New Roman" pitchFamily="18" charset="0"/>
              </a:rPr>
              <a:t> </a:t>
            </a:r>
            <a:endParaRPr lang="en-US" sz="100" b="1" i="1" dirty="0">
              <a:solidFill>
                <a:srgbClr val="660066"/>
              </a:solidFill>
              <a:latin typeface="Times New Roman" pitchFamily="18" charset="0"/>
            </a:endParaRPr>
          </a:p>
          <a:p>
            <a:pPr algn="ctr">
              <a:lnSpc>
                <a:spcPct val="80000"/>
              </a:lnSpc>
              <a:spcBef>
                <a:spcPct val="20000"/>
              </a:spcBef>
              <a:defRPr/>
            </a:pPr>
            <a:r>
              <a:rPr lang="en-US" sz="2600" b="1" i="1" dirty="0">
                <a:solidFill>
                  <a:srgbClr val="660066"/>
                </a:solidFill>
                <a:latin typeface="Times New Roman" pitchFamily="18" charset="0"/>
              </a:rPr>
              <a:t>   </a:t>
            </a:r>
            <a:endParaRPr lang="en-US" sz="2600" i="1" dirty="0">
              <a:solidFill>
                <a:srgbClr val="0000CC"/>
              </a:solidFill>
              <a:latin typeface="Times New Roman" pitchFamily="18" charset="0"/>
            </a:endParaRPr>
          </a:p>
          <a:p>
            <a:pPr>
              <a:lnSpc>
                <a:spcPct val="80000"/>
              </a:lnSpc>
              <a:spcBef>
                <a:spcPct val="20000"/>
              </a:spcBef>
              <a:defRPr/>
            </a:pPr>
            <a:endParaRPr lang="en-US" sz="569" dirty="0"/>
          </a:p>
          <a:p>
            <a:pPr>
              <a:lnSpc>
                <a:spcPct val="80000"/>
              </a:lnSpc>
              <a:spcBef>
                <a:spcPct val="20000"/>
              </a:spcBef>
              <a:defRPr/>
            </a:pPr>
            <a:endParaRPr lang="en-US" sz="569" dirty="0"/>
          </a:p>
          <a:p>
            <a:pPr>
              <a:lnSpc>
                <a:spcPct val="80000"/>
              </a:lnSpc>
              <a:spcBef>
                <a:spcPct val="20000"/>
              </a:spcBef>
              <a:defRPr/>
            </a:pPr>
            <a:endParaRPr lang="en-US" sz="569" dirty="0"/>
          </a:p>
        </p:txBody>
      </p:sp>
      <p:pic>
        <p:nvPicPr>
          <p:cNvPr id="16388" name="Picture 5" descr="BOOK3D.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57750" y="4257996"/>
            <a:ext cx="2228850" cy="904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WordArt 13"/>
          <p:cNvSpPr>
            <a:spLocks noChangeArrowheads="1" noChangeShapeType="1" noTextEdit="1"/>
          </p:cNvSpPr>
          <p:nvPr/>
        </p:nvSpPr>
        <p:spPr bwMode="auto">
          <a:xfrm>
            <a:off x="1514476" y="2543363"/>
            <a:ext cx="9188844" cy="1645840"/>
          </a:xfrm>
          <a:prstGeom prst="rect">
            <a:avLst/>
          </a:prstGeom>
        </p:spPr>
        <p:txBody>
          <a:bodyPr wrap="none" lIns="98950" tIns="49475" rIns="98950" bIns="49475" numCol="1" fromWordArt="1">
            <a:prstTxWarp prst="textPlain">
              <a:avLst>
                <a:gd name="adj" fmla="val 50000"/>
              </a:avLst>
            </a:prstTxWarp>
          </a:bodyPr>
          <a:lstStyle/>
          <a:p>
            <a:pPr algn="ctr"/>
            <a:r>
              <a:rPr lang="en-US" sz="3900" b="1" kern="10" dirty="0">
                <a:ln w="12700">
                  <a:solidFill>
                    <a:srgbClr val="3333CC"/>
                  </a:solidFill>
                  <a:round/>
                  <a:headEnd/>
                  <a:tailEnd/>
                </a:ln>
                <a:solidFill>
                  <a:srgbClr val="002060"/>
                </a:solidFill>
                <a:effectLst>
                  <a:outerShdw dist="45791" dir="2021404" algn="ctr" rotWithShape="0">
                    <a:srgbClr val="9999FF"/>
                  </a:outerShdw>
                </a:effectLst>
                <a:latin typeface="Times New Roman"/>
                <a:cs typeface="Times New Roman"/>
              </a:rPr>
              <a:t>BÀI GIẢNG AN </a:t>
            </a:r>
            <a:r>
              <a:rPr lang="vi-VN" sz="3900" b="1" kern="10">
                <a:ln w="12700">
                  <a:solidFill>
                    <a:srgbClr val="3333CC"/>
                  </a:solidFill>
                  <a:round/>
                  <a:headEnd/>
                  <a:tailEnd/>
                </a:ln>
                <a:solidFill>
                  <a:srgbClr val="002060"/>
                </a:solidFill>
                <a:effectLst>
                  <a:outerShdw dist="45791" dir="2021404" algn="ctr" rotWithShape="0">
                    <a:srgbClr val="9999FF"/>
                  </a:outerShdw>
                </a:effectLst>
                <a:latin typeface="Times New Roman"/>
                <a:cs typeface="Times New Roman"/>
              </a:rPr>
              <a:t>TOÀN VẬT LIỆU ĐIỆN</a:t>
            </a:r>
            <a:endParaRPr lang="en-US" sz="3900" b="1" kern="10" dirty="0">
              <a:ln w="12700">
                <a:solidFill>
                  <a:srgbClr val="3333CC"/>
                </a:solidFill>
                <a:round/>
                <a:headEnd/>
                <a:tailEnd/>
              </a:ln>
              <a:solidFill>
                <a:srgbClr val="002060"/>
              </a:solidFill>
              <a:effectLst>
                <a:outerShdw dist="45791" dir="2021404" algn="ctr" rotWithShape="0">
                  <a:srgbClr val="9999FF"/>
                </a:outerShdw>
              </a:effectLst>
              <a:latin typeface="Times New Roman"/>
              <a:cs typeface="Times New Roman"/>
            </a:endParaRPr>
          </a:p>
        </p:txBody>
      </p:sp>
      <p:pic>
        <p:nvPicPr>
          <p:cNvPr id="16391"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8581960" y="4143629"/>
            <a:ext cx="1332838" cy="1571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48"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690813" y="1630141"/>
            <a:ext cx="1664758" cy="1105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49" descr="blumen-pflanzen051[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983299" y="4385260"/>
            <a:ext cx="1891771" cy="581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8935430" y="1217351"/>
            <a:ext cx="1346598" cy="158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Picture 47" descr="NAV"/>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4889456">
            <a:off x="2414786" y="4081663"/>
            <a:ext cx="1454944" cy="1718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a:off x="5745163" y="1633589"/>
            <a:ext cx="2553891" cy="1719"/>
          </a:xfrm>
          <a:prstGeom prst="line">
            <a:avLst/>
          </a:prstGeom>
          <a:ln w="25400">
            <a:solidFill>
              <a:srgbClr val="000066">
                <a:alpha val="81000"/>
              </a:srgbClr>
            </a:solidFill>
          </a:ln>
        </p:spPr>
        <p:style>
          <a:lnRef idx="1">
            <a:schemeClr val="accent1"/>
          </a:lnRef>
          <a:fillRef idx="0">
            <a:schemeClr val="accent1"/>
          </a:fillRef>
          <a:effectRef idx="0">
            <a:schemeClr val="accent1"/>
          </a:effectRef>
          <a:fontRef idx="minor">
            <a:schemeClr val="tx1"/>
          </a:fontRef>
        </p:style>
      </p:cxnSp>
      <p:pic>
        <p:nvPicPr>
          <p:cNvPr id="2" name="Picture 53" descr="C:\Users\SONY\Desktop\GVG 2020\3.jpg">
            <a:extLst>
              <a:ext uri="{FF2B5EF4-FFF2-40B4-BE49-F238E27FC236}">
                <a16:creationId xmlns:a16="http://schemas.microsoft.com/office/drawing/2014/main" id="{16144C18-99B4-D02B-B747-B02CC85BEF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4912" y="704850"/>
            <a:ext cx="1852216" cy="1853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4319357"/>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661344"/>
            <a:ext cx="5334000" cy="2240012"/>
          </a:xfrm>
          <a:prstGeom prst="rect">
            <a:avLst/>
          </a:prstGeom>
        </p:spPr>
      </p:pic>
      <p:pic>
        <p:nvPicPr>
          <p:cNvPr id="4" name="Picture 3" descr="image.png"/>
          <p:cNvPicPr>
            <a:picLocks noChangeAspect="1"/>
          </p:cNvPicPr>
          <p:nvPr/>
        </p:nvPicPr>
        <p:blipFill>
          <a:blip r:embed="rId4"/>
          <a:stretch>
            <a:fillRect/>
          </a:stretch>
        </p:blipFill>
        <p:spPr>
          <a:xfrm>
            <a:off x="6286500" y="2661344"/>
            <a:ext cx="5334000" cy="2240012"/>
          </a:xfrm>
          <a:prstGeom prst="rect">
            <a:avLst/>
          </a:prstGeom>
        </p:spPr>
      </p:pic>
      <p:sp>
        <p:nvSpPr>
          <p:cNvPr id="5" name="TextBox 4"/>
          <p:cNvSpPr txBox="1"/>
          <p:nvPr/>
        </p:nvSpPr>
        <p:spPr>
          <a:xfrm>
            <a:off x="866775" y="2956619"/>
            <a:ext cx="4980622" cy="323850"/>
          </a:xfrm>
          <a:prstGeom prst="rect">
            <a:avLst/>
          </a:prstGeom>
          <a:noFill/>
        </p:spPr>
        <p:txBody>
          <a:bodyPr wrap="square" lIns="0" tIns="0" rIns="0" bIns="0" anchor="t">
            <a:spAutoFit/>
          </a:bodyPr>
          <a:lstStyle/>
          <a:p>
            <a:pPr algn="l"/>
            <a:r>
              <a:rPr sz="2250" b="1" i="0" u="none">
                <a:solidFill>
                  <a:srgbClr val="00ECEC"/>
                </a:solidFill>
                <a:latin typeface="Times New Roman"/>
              </a:rPr>
              <a:t>Hệ Thần Kinh Trung Ương</a:t>
            </a:r>
          </a:p>
        </p:txBody>
      </p:sp>
      <p:sp>
        <p:nvSpPr>
          <p:cNvPr id="6" name="TextBox 5"/>
          <p:cNvSpPr txBox="1"/>
          <p:nvPr/>
        </p:nvSpPr>
        <p:spPr>
          <a:xfrm>
            <a:off x="866775" y="3423344"/>
            <a:ext cx="4743450" cy="1039862"/>
          </a:xfrm>
          <a:prstGeom prst="rect">
            <a:avLst/>
          </a:prstGeom>
          <a:noFill/>
        </p:spPr>
        <p:txBody>
          <a:bodyPr wrap="square" lIns="0" tIns="0" rIns="0" bIns="0" anchor="t">
            <a:spAutoFit/>
          </a:bodyPr>
          <a:lstStyle/>
          <a:p>
            <a:pPr algn="l">
              <a:lnSpc>
                <a:spcPts val="2729"/>
              </a:lnSpc>
            </a:pPr>
            <a:r>
              <a:rPr sz="1950" b="0" i="0" u="none">
                <a:solidFill>
                  <a:srgbClr val="F1F5F9"/>
                </a:solidFill>
                <a:latin typeface="Times New Roman"/>
              </a:rPr>
              <a:t>Gây sốc điện toàn thân, phá hủy cơ chế điều khiển của não bộ, khiến nạn nhân bất tỉnh, mất cảm giác và mất phản xạ tự nhiên.</a:t>
            </a:r>
          </a:p>
        </p:txBody>
      </p:sp>
      <p:sp>
        <p:nvSpPr>
          <p:cNvPr id="7" name="TextBox 6"/>
          <p:cNvSpPr txBox="1"/>
          <p:nvPr/>
        </p:nvSpPr>
        <p:spPr>
          <a:xfrm>
            <a:off x="6581775" y="2956619"/>
            <a:ext cx="4980622" cy="323850"/>
          </a:xfrm>
          <a:prstGeom prst="rect">
            <a:avLst/>
          </a:prstGeom>
          <a:noFill/>
        </p:spPr>
        <p:txBody>
          <a:bodyPr wrap="square" lIns="0" tIns="0" rIns="0" bIns="0" anchor="t">
            <a:spAutoFit/>
          </a:bodyPr>
          <a:lstStyle/>
          <a:p>
            <a:pPr algn="l"/>
            <a:r>
              <a:rPr sz="2250" b="1" i="0" u="none">
                <a:solidFill>
                  <a:srgbClr val="00ECEC"/>
                </a:solidFill>
                <a:latin typeface="Times New Roman"/>
              </a:rPr>
              <a:t>Hệ Cơ Bắp &amp; Cơ Lồng Ngực</a:t>
            </a:r>
          </a:p>
        </p:txBody>
      </p:sp>
      <p:sp>
        <p:nvSpPr>
          <p:cNvPr id="8" name="TextBox 7"/>
          <p:cNvSpPr txBox="1"/>
          <p:nvPr/>
        </p:nvSpPr>
        <p:spPr>
          <a:xfrm>
            <a:off x="6581775" y="3423344"/>
            <a:ext cx="4743450" cy="1039862"/>
          </a:xfrm>
          <a:prstGeom prst="rect">
            <a:avLst/>
          </a:prstGeom>
          <a:noFill/>
        </p:spPr>
        <p:txBody>
          <a:bodyPr wrap="square" lIns="0" tIns="0" rIns="0" bIns="0" anchor="t">
            <a:spAutoFit/>
          </a:bodyPr>
          <a:lstStyle/>
          <a:p>
            <a:pPr algn="l">
              <a:lnSpc>
                <a:spcPts val="2729"/>
              </a:lnSpc>
            </a:pPr>
            <a:r>
              <a:rPr sz="1950" b="0" i="0" u="none">
                <a:solidFill>
                  <a:srgbClr val="F1F5F9"/>
                </a:solidFill>
                <a:latin typeface="Times New Roman"/>
              </a:rPr>
              <a:t>Hiện tượng co rút cơ bắp cực mạnh khiến nạn nhân bị "dính" chặt vào vật mang điện, không thể tự buông tay rời khỏi nguồn nguy hiểm.</a:t>
            </a:r>
          </a:p>
        </p:txBody>
      </p:sp>
      <p:sp>
        <p:nvSpPr>
          <p:cNvPr id="9" name="TextBox 8"/>
          <p:cNvSpPr txBox="1"/>
          <p:nvPr/>
        </p:nvSpPr>
        <p:spPr>
          <a:xfrm>
            <a:off x="571500" y="476250"/>
            <a:ext cx="11601450" cy="419100"/>
          </a:xfrm>
          <a:prstGeom prst="rect">
            <a:avLst/>
          </a:prstGeom>
          <a:noFill/>
        </p:spPr>
        <p:txBody>
          <a:bodyPr wrap="square" lIns="0" tIns="0" rIns="0" bIns="0" anchor="t">
            <a:spAutoFit/>
          </a:bodyPr>
          <a:lstStyle/>
          <a:p>
            <a:pPr algn="l"/>
            <a:r>
              <a:rPr sz="2850" b="1" i="0" u="none">
                <a:solidFill>
                  <a:srgbClr val="38BDF8"/>
                </a:solidFill>
                <a:latin typeface="Times New Roman"/>
              </a:rPr>
              <a:t>TÁC ĐỘNG LÊN HỆ CƠ QUAN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389882"/>
            <a:ext cx="3492549" cy="2782937"/>
          </a:xfrm>
          <a:prstGeom prst="rect">
            <a:avLst/>
          </a:prstGeom>
        </p:spPr>
      </p:pic>
      <p:pic>
        <p:nvPicPr>
          <p:cNvPr id="4" name="Picture 3" descr="image.png"/>
          <p:cNvPicPr>
            <a:picLocks noChangeAspect="1"/>
          </p:cNvPicPr>
          <p:nvPr/>
        </p:nvPicPr>
        <p:blipFill>
          <a:blip r:embed="rId4"/>
          <a:stretch>
            <a:fillRect/>
          </a:stretch>
        </p:blipFill>
        <p:spPr>
          <a:xfrm>
            <a:off x="4349799" y="2389882"/>
            <a:ext cx="3492549" cy="2782937"/>
          </a:xfrm>
          <a:prstGeom prst="rect">
            <a:avLst/>
          </a:prstGeom>
        </p:spPr>
      </p:pic>
      <p:pic>
        <p:nvPicPr>
          <p:cNvPr id="5" name="Picture 4" descr="image.png"/>
          <p:cNvPicPr>
            <a:picLocks noChangeAspect="1"/>
          </p:cNvPicPr>
          <p:nvPr/>
        </p:nvPicPr>
        <p:blipFill>
          <a:blip r:embed="rId5"/>
          <a:stretch>
            <a:fillRect/>
          </a:stretch>
        </p:blipFill>
        <p:spPr>
          <a:xfrm>
            <a:off x="8128099" y="2389882"/>
            <a:ext cx="3492549" cy="2782937"/>
          </a:xfrm>
          <a:prstGeom prst="rect">
            <a:avLst/>
          </a:prstGeom>
        </p:spPr>
      </p:pic>
      <p:sp>
        <p:nvSpPr>
          <p:cNvPr id="6" name="TextBox 5"/>
          <p:cNvSpPr txBox="1"/>
          <p:nvPr/>
        </p:nvSpPr>
        <p:spPr>
          <a:xfrm>
            <a:off x="744218" y="3275707"/>
            <a:ext cx="3147112" cy="323850"/>
          </a:xfrm>
          <a:prstGeom prst="rect">
            <a:avLst/>
          </a:prstGeom>
          <a:noFill/>
        </p:spPr>
        <p:txBody>
          <a:bodyPr wrap="square" lIns="0" tIns="0" rIns="0" bIns="0" anchor="t">
            <a:spAutoFit/>
          </a:bodyPr>
          <a:lstStyle/>
          <a:p>
            <a:pPr algn="ctr"/>
            <a:r>
              <a:rPr sz="2250" b="1" i="0" u="none">
                <a:solidFill>
                  <a:srgbClr val="00ECEC"/>
                </a:solidFill>
                <a:latin typeface="Times New Roman"/>
              </a:rPr>
              <a:t>Ngừng Thở</a:t>
            </a:r>
          </a:p>
        </p:txBody>
      </p:sp>
      <p:sp>
        <p:nvSpPr>
          <p:cNvPr id="7" name="TextBox 6"/>
          <p:cNvSpPr txBox="1"/>
          <p:nvPr/>
        </p:nvSpPr>
        <p:spPr>
          <a:xfrm>
            <a:off x="819150" y="3742432"/>
            <a:ext cx="2997249" cy="1039862"/>
          </a:xfrm>
          <a:prstGeom prst="rect">
            <a:avLst/>
          </a:prstGeom>
          <a:noFill/>
        </p:spPr>
        <p:txBody>
          <a:bodyPr wrap="square" lIns="0" tIns="0" rIns="0" bIns="0" anchor="t">
            <a:spAutoFit/>
          </a:bodyPr>
          <a:lstStyle/>
          <a:p>
            <a:pPr algn="ctr">
              <a:lnSpc>
                <a:spcPts val="2729"/>
              </a:lnSpc>
            </a:pPr>
            <a:r>
              <a:rPr sz="1950" b="0" i="0" u="none">
                <a:solidFill>
                  <a:srgbClr val="F1F5F9"/>
                </a:solidFill>
                <a:latin typeface="Times New Roman"/>
              </a:rPr>
              <a:t>Cơ lồng ngực co thắt mạnh kéo dài gây ngạt thở, dẫn tới mất ý thức và chết lâm sàng.</a:t>
            </a:r>
          </a:p>
        </p:txBody>
      </p:sp>
      <p:sp>
        <p:nvSpPr>
          <p:cNvPr id="8" name="TextBox 7"/>
          <p:cNvSpPr txBox="1"/>
          <p:nvPr/>
        </p:nvSpPr>
        <p:spPr>
          <a:xfrm>
            <a:off x="4522518" y="3275707"/>
            <a:ext cx="3147112" cy="323850"/>
          </a:xfrm>
          <a:prstGeom prst="rect">
            <a:avLst/>
          </a:prstGeom>
          <a:noFill/>
        </p:spPr>
        <p:txBody>
          <a:bodyPr wrap="square" lIns="0" tIns="0" rIns="0" bIns="0" anchor="t">
            <a:spAutoFit/>
          </a:bodyPr>
          <a:lstStyle/>
          <a:p>
            <a:pPr algn="ctr"/>
            <a:r>
              <a:rPr sz="2250" b="1" i="0" u="none">
                <a:solidFill>
                  <a:srgbClr val="00ECEC"/>
                </a:solidFill>
                <a:latin typeface="Times New Roman"/>
              </a:rPr>
              <a:t>Rung Tim</a:t>
            </a:r>
          </a:p>
        </p:txBody>
      </p:sp>
      <p:sp>
        <p:nvSpPr>
          <p:cNvPr id="9" name="TextBox 8"/>
          <p:cNvSpPr txBox="1"/>
          <p:nvPr/>
        </p:nvSpPr>
        <p:spPr>
          <a:xfrm>
            <a:off x="4597449" y="3742432"/>
            <a:ext cx="2997249" cy="1039862"/>
          </a:xfrm>
          <a:prstGeom prst="rect">
            <a:avLst/>
          </a:prstGeom>
          <a:noFill/>
        </p:spPr>
        <p:txBody>
          <a:bodyPr wrap="square" lIns="0" tIns="0" rIns="0" bIns="0" anchor="t">
            <a:spAutoFit/>
          </a:bodyPr>
          <a:lstStyle/>
          <a:p>
            <a:pPr algn="ctr">
              <a:lnSpc>
                <a:spcPts val="2729"/>
              </a:lnSpc>
            </a:pPr>
            <a:r>
              <a:rPr sz="1950" b="0" i="0" u="none">
                <a:solidFill>
                  <a:srgbClr val="F1F5F9"/>
                </a:solidFill>
                <a:latin typeface="Times New Roman"/>
              </a:rPr>
              <a:t>Các sợi cơ tim co bóp lộn xộn, mất khả năng bơm máu đi nuôi cơ thể.</a:t>
            </a:r>
          </a:p>
        </p:txBody>
      </p:sp>
      <p:sp>
        <p:nvSpPr>
          <p:cNvPr id="10" name="TextBox 9"/>
          <p:cNvSpPr txBox="1"/>
          <p:nvPr/>
        </p:nvSpPr>
        <p:spPr>
          <a:xfrm>
            <a:off x="8300817" y="3275707"/>
            <a:ext cx="3147112" cy="323850"/>
          </a:xfrm>
          <a:prstGeom prst="rect">
            <a:avLst/>
          </a:prstGeom>
          <a:noFill/>
        </p:spPr>
        <p:txBody>
          <a:bodyPr wrap="square" lIns="0" tIns="0" rIns="0" bIns="0" anchor="t">
            <a:spAutoFit/>
          </a:bodyPr>
          <a:lstStyle/>
          <a:p>
            <a:pPr algn="ctr"/>
            <a:r>
              <a:rPr sz="2250" b="1" i="0" u="none">
                <a:solidFill>
                  <a:srgbClr val="00ECEC"/>
                </a:solidFill>
                <a:latin typeface="Times New Roman"/>
              </a:rPr>
              <a:t>Sốc Điện</a:t>
            </a:r>
          </a:p>
        </p:txBody>
      </p:sp>
      <p:sp>
        <p:nvSpPr>
          <p:cNvPr id="11" name="TextBox 10"/>
          <p:cNvSpPr txBox="1"/>
          <p:nvPr/>
        </p:nvSpPr>
        <p:spPr>
          <a:xfrm>
            <a:off x="8375749" y="3742432"/>
            <a:ext cx="2997249" cy="1039862"/>
          </a:xfrm>
          <a:prstGeom prst="rect">
            <a:avLst/>
          </a:prstGeom>
          <a:noFill/>
        </p:spPr>
        <p:txBody>
          <a:bodyPr wrap="square" lIns="0" tIns="0" rIns="0" bIns="0" anchor="t">
            <a:spAutoFit/>
          </a:bodyPr>
          <a:lstStyle/>
          <a:p>
            <a:pPr algn="ctr">
              <a:lnSpc>
                <a:spcPts val="2729"/>
              </a:lnSpc>
            </a:pPr>
            <a:r>
              <a:rPr sz="1950" b="0" i="0" u="none">
                <a:solidFill>
                  <a:srgbClr val="F1F5F9"/>
                </a:solidFill>
                <a:latin typeface="Times New Roman"/>
              </a:rPr>
              <a:t>Tụt huyết áp đột ngột, rối loạn trao đổi chất kéo dài vài giờ đến nhiều ngày.</a:t>
            </a:r>
          </a:p>
        </p:txBody>
      </p:sp>
      <p:pic>
        <p:nvPicPr>
          <p:cNvPr id="12" name="Picture 11" descr="image.png"/>
          <p:cNvPicPr>
            <a:picLocks noChangeAspect="1"/>
          </p:cNvPicPr>
          <p:nvPr/>
        </p:nvPicPr>
        <p:blipFill>
          <a:blip r:embed="rId6"/>
          <a:stretch>
            <a:fillRect/>
          </a:stretch>
        </p:blipFill>
        <p:spPr>
          <a:xfrm>
            <a:off x="2051000" y="2656582"/>
            <a:ext cx="533400" cy="428625"/>
          </a:xfrm>
          <a:prstGeom prst="rect">
            <a:avLst/>
          </a:prstGeom>
        </p:spPr>
      </p:pic>
      <p:pic>
        <p:nvPicPr>
          <p:cNvPr id="13" name="Picture 12" descr="image.png"/>
          <p:cNvPicPr>
            <a:picLocks noChangeAspect="1"/>
          </p:cNvPicPr>
          <p:nvPr/>
        </p:nvPicPr>
        <p:blipFill>
          <a:blip r:embed="rId7"/>
          <a:stretch>
            <a:fillRect/>
          </a:stretch>
        </p:blipFill>
        <p:spPr>
          <a:xfrm>
            <a:off x="5829300" y="2656582"/>
            <a:ext cx="533400" cy="428625"/>
          </a:xfrm>
          <a:prstGeom prst="rect">
            <a:avLst/>
          </a:prstGeom>
        </p:spPr>
      </p:pic>
      <p:pic>
        <p:nvPicPr>
          <p:cNvPr id="14" name="Picture 13" descr="image.png"/>
          <p:cNvPicPr>
            <a:picLocks noChangeAspect="1"/>
          </p:cNvPicPr>
          <p:nvPr/>
        </p:nvPicPr>
        <p:blipFill>
          <a:blip r:embed="rId8"/>
          <a:stretch>
            <a:fillRect/>
          </a:stretch>
        </p:blipFill>
        <p:spPr>
          <a:xfrm>
            <a:off x="9607599" y="2656582"/>
            <a:ext cx="533400" cy="428625"/>
          </a:xfrm>
          <a:prstGeom prst="rect">
            <a:avLst/>
          </a:prstGeom>
        </p:spPr>
      </p:pic>
      <p:sp>
        <p:nvSpPr>
          <p:cNvPr id="15" name="TextBox 14"/>
          <p:cNvSpPr txBox="1"/>
          <p:nvPr/>
        </p:nvSpPr>
        <p:spPr>
          <a:xfrm>
            <a:off x="571500" y="476250"/>
            <a:ext cx="11601450" cy="419100"/>
          </a:xfrm>
          <a:prstGeom prst="rect">
            <a:avLst/>
          </a:prstGeom>
          <a:noFill/>
        </p:spPr>
        <p:txBody>
          <a:bodyPr wrap="square" lIns="0" tIns="0" rIns="0" bIns="0" anchor="t">
            <a:spAutoFit/>
          </a:bodyPr>
          <a:lstStyle/>
          <a:p>
            <a:pPr algn="l"/>
            <a:r>
              <a:rPr sz="2850" b="1" i="0" u="none">
                <a:solidFill>
                  <a:srgbClr val="38BDF8"/>
                </a:solidFill>
                <a:latin typeface="Times New Roman"/>
              </a:rPr>
              <a:t>TRẠNG THÁI NGUY HIỂM TÍNH MẠNG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6286500" y="1971675"/>
            <a:ext cx="5334000" cy="3619500"/>
          </a:xfrm>
          <a:prstGeom prst="rect">
            <a:avLst/>
          </a:prstGeom>
        </p:spPr>
      </p:pic>
      <p:sp>
        <p:nvSpPr>
          <p:cNvPr id="4" name="TextBox 3"/>
          <p:cNvSpPr txBox="1"/>
          <p:nvPr/>
        </p:nvSpPr>
        <p:spPr>
          <a:xfrm>
            <a:off x="723900" y="1973580"/>
            <a:ext cx="85725" cy="342900"/>
          </a:xfrm>
          <a:prstGeom prst="rect">
            <a:avLst/>
          </a:prstGeom>
          <a:noFill/>
        </p:spPr>
        <p:txBody>
          <a:bodyPr wrap="square" lIns="0" tIns="0" rIns="0" bIns="0" anchor="t">
            <a:spAutoFit/>
          </a:bodyPr>
          <a:lstStyle/>
          <a:p>
            <a:pPr algn="l"/>
            <a:r>
              <a:rPr sz="1950" b="0" i="0" u="none">
                <a:solidFill>
                  <a:srgbClr val="F1F5F9"/>
                </a:solidFill>
                <a:latin typeface="Times New Roman"/>
              </a:rPr>
              <a:t>•</a:t>
            </a:r>
          </a:p>
        </p:txBody>
      </p:sp>
      <p:sp>
        <p:nvSpPr>
          <p:cNvPr id="5" name="TextBox 4"/>
          <p:cNvSpPr txBox="1"/>
          <p:nvPr/>
        </p:nvSpPr>
        <p:spPr>
          <a:xfrm>
            <a:off x="809625" y="1971675"/>
            <a:ext cx="5095875" cy="693241"/>
          </a:xfrm>
          <a:prstGeom prst="rect">
            <a:avLst/>
          </a:prstGeom>
          <a:noFill/>
        </p:spPr>
        <p:txBody>
          <a:bodyPr wrap="square" lIns="85725" tIns="0" rIns="0" bIns="0" anchor="t">
            <a:spAutoFit/>
          </a:bodyPr>
          <a:lstStyle/>
          <a:p>
            <a:pPr algn="l">
              <a:lnSpc>
                <a:spcPts val="2729"/>
              </a:lnSpc>
            </a:pPr>
            <a:r>
              <a:rPr sz="1950" b="0" i="0" u="none">
                <a:solidFill>
                  <a:srgbClr val="F1F5F9"/>
                </a:solidFill>
                <a:latin typeface="Times New Roman"/>
              </a:rPr>
              <a:t>Hiện tượng rung tim là nguyên nhân tử vong hàng đầu khi bị điện giật.</a:t>
            </a:r>
          </a:p>
        </p:txBody>
      </p:sp>
      <p:sp>
        <p:nvSpPr>
          <p:cNvPr id="6" name="TextBox 5"/>
          <p:cNvSpPr txBox="1"/>
          <p:nvPr/>
        </p:nvSpPr>
        <p:spPr>
          <a:xfrm>
            <a:off x="723900" y="2781121"/>
            <a:ext cx="85725" cy="342900"/>
          </a:xfrm>
          <a:prstGeom prst="rect">
            <a:avLst/>
          </a:prstGeom>
          <a:noFill/>
        </p:spPr>
        <p:txBody>
          <a:bodyPr wrap="square" lIns="0" tIns="0" rIns="0" bIns="0" anchor="t">
            <a:spAutoFit/>
          </a:bodyPr>
          <a:lstStyle/>
          <a:p>
            <a:pPr algn="l"/>
            <a:r>
              <a:rPr sz="1950" b="0" i="0" u="none">
                <a:solidFill>
                  <a:srgbClr val="F1F5F9"/>
                </a:solidFill>
                <a:latin typeface="Times New Roman"/>
              </a:rPr>
              <a:t>•</a:t>
            </a:r>
          </a:p>
        </p:txBody>
      </p:sp>
      <p:sp>
        <p:nvSpPr>
          <p:cNvPr id="7" name="TextBox 6"/>
          <p:cNvSpPr txBox="1"/>
          <p:nvPr/>
        </p:nvSpPr>
        <p:spPr>
          <a:xfrm>
            <a:off x="809625" y="2779216"/>
            <a:ext cx="5095875" cy="693241"/>
          </a:xfrm>
          <a:prstGeom prst="rect">
            <a:avLst/>
          </a:prstGeom>
          <a:noFill/>
        </p:spPr>
        <p:txBody>
          <a:bodyPr wrap="square" lIns="85725" tIns="0" rIns="0" bIns="0" anchor="t">
            <a:spAutoFit/>
          </a:bodyPr>
          <a:lstStyle/>
          <a:p>
            <a:pPr algn="l">
              <a:lnSpc>
                <a:spcPts val="2729"/>
              </a:lnSpc>
            </a:pPr>
            <a:r>
              <a:rPr sz="1950" b="0" i="0" u="none">
                <a:solidFill>
                  <a:srgbClr val="F1F5F9"/>
                </a:solidFill>
                <a:latin typeface="Times New Roman"/>
              </a:rPr>
              <a:t>Dòng điện làm rối loạn tín hiệu điện sinh học tự nhiên điều khiển nhịp tim.</a:t>
            </a:r>
          </a:p>
        </p:txBody>
      </p:sp>
      <p:sp>
        <p:nvSpPr>
          <p:cNvPr id="8" name="TextBox 7"/>
          <p:cNvSpPr txBox="1"/>
          <p:nvPr/>
        </p:nvSpPr>
        <p:spPr>
          <a:xfrm>
            <a:off x="723900" y="3588662"/>
            <a:ext cx="85725" cy="342900"/>
          </a:xfrm>
          <a:prstGeom prst="rect">
            <a:avLst/>
          </a:prstGeom>
          <a:noFill/>
        </p:spPr>
        <p:txBody>
          <a:bodyPr wrap="square" lIns="0" tIns="0" rIns="0" bIns="0" anchor="t">
            <a:spAutoFit/>
          </a:bodyPr>
          <a:lstStyle/>
          <a:p>
            <a:pPr algn="l"/>
            <a:r>
              <a:rPr sz="1950" b="0" i="0" u="none">
                <a:solidFill>
                  <a:srgbClr val="F1F5F9"/>
                </a:solidFill>
                <a:latin typeface="Times New Roman"/>
              </a:rPr>
              <a:t>•</a:t>
            </a:r>
          </a:p>
        </p:txBody>
      </p:sp>
      <p:sp>
        <p:nvSpPr>
          <p:cNvPr id="9" name="TextBox 8"/>
          <p:cNvSpPr txBox="1"/>
          <p:nvPr/>
        </p:nvSpPr>
        <p:spPr>
          <a:xfrm>
            <a:off x="809625" y="3586757"/>
            <a:ext cx="5095875" cy="693241"/>
          </a:xfrm>
          <a:prstGeom prst="rect">
            <a:avLst/>
          </a:prstGeom>
          <a:noFill/>
        </p:spPr>
        <p:txBody>
          <a:bodyPr wrap="square" lIns="85725" tIns="0" rIns="0" bIns="0" anchor="t">
            <a:spAutoFit/>
          </a:bodyPr>
          <a:lstStyle/>
          <a:p>
            <a:pPr algn="l">
              <a:lnSpc>
                <a:spcPts val="2729"/>
              </a:lnSpc>
            </a:pPr>
            <a:r>
              <a:rPr sz="1950" b="0" i="0" u="none">
                <a:solidFill>
                  <a:srgbClr val="F1F5F9"/>
                </a:solidFill>
                <a:latin typeface="Times New Roman"/>
              </a:rPr>
              <a:t>Tim ngừng đập hoặc đập không hiệu quả chỉ sau vài giây tiếp xúc.</a:t>
            </a:r>
          </a:p>
        </p:txBody>
      </p:sp>
      <p:sp>
        <p:nvSpPr>
          <p:cNvPr id="10" name="TextBox 9"/>
          <p:cNvSpPr txBox="1"/>
          <p:nvPr/>
        </p:nvSpPr>
        <p:spPr>
          <a:xfrm>
            <a:off x="723900" y="4396204"/>
            <a:ext cx="85725" cy="342900"/>
          </a:xfrm>
          <a:prstGeom prst="rect">
            <a:avLst/>
          </a:prstGeom>
          <a:noFill/>
        </p:spPr>
        <p:txBody>
          <a:bodyPr wrap="square" lIns="0" tIns="0" rIns="0" bIns="0" anchor="t">
            <a:spAutoFit/>
          </a:bodyPr>
          <a:lstStyle/>
          <a:p>
            <a:pPr algn="l"/>
            <a:r>
              <a:rPr sz="1950" b="0" i="0" u="none">
                <a:solidFill>
                  <a:srgbClr val="F1F5F9"/>
                </a:solidFill>
                <a:latin typeface="Times New Roman"/>
              </a:rPr>
              <a:t>•</a:t>
            </a:r>
          </a:p>
        </p:txBody>
      </p:sp>
      <p:sp>
        <p:nvSpPr>
          <p:cNvPr id="11" name="TextBox 10"/>
          <p:cNvSpPr txBox="1"/>
          <p:nvPr/>
        </p:nvSpPr>
        <p:spPr>
          <a:xfrm>
            <a:off x="809625" y="4394299"/>
            <a:ext cx="5095875" cy="693241"/>
          </a:xfrm>
          <a:prstGeom prst="rect">
            <a:avLst/>
          </a:prstGeom>
          <a:noFill/>
        </p:spPr>
        <p:txBody>
          <a:bodyPr wrap="square" lIns="85725" tIns="0" rIns="0" bIns="0" anchor="t">
            <a:spAutoFit/>
          </a:bodyPr>
          <a:lstStyle/>
          <a:p>
            <a:pPr algn="l">
              <a:lnSpc>
                <a:spcPts val="2729"/>
              </a:lnSpc>
            </a:pPr>
            <a:r>
              <a:rPr sz="1950" b="0" i="0" u="none">
                <a:solidFill>
                  <a:srgbClr val="F1F5F9"/>
                </a:solidFill>
                <a:latin typeface="Times New Roman"/>
              </a:rPr>
              <a:t>Cần thực hiện ép tim ngoài lồng ngực khẩn cấp để duy trì sự sống.</a:t>
            </a:r>
          </a:p>
        </p:txBody>
      </p:sp>
      <p:pic>
        <p:nvPicPr>
          <p:cNvPr id="12" name="Picture 11" descr="image.png"/>
          <p:cNvPicPr>
            <a:picLocks noChangeAspect="1"/>
          </p:cNvPicPr>
          <p:nvPr/>
        </p:nvPicPr>
        <p:blipFill>
          <a:blip r:embed="rId4"/>
          <a:stretch>
            <a:fillRect/>
          </a:stretch>
        </p:blipFill>
        <p:spPr>
          <a:xfrm>
            <a:off x="6305550" y="1990725"/>
            <a:ext cx="5295900" cy="3581400"/>
          </a:xfrm>
          <a:prstGeom prst="rect">
            <a:avLst/>
          </a:prstGeom>
        </p:spPr>
      </p:pic>
      <p:sp>
        <p:nvSpPr>
          <p:cNvPr id="13" name="TextBox 12"/>
          <p:cNvSpPr txBox="1"/>
          <p:nvPr/>
        </p:nvSpPr>
        <p:spPr>
          <a:xfrm>
            <a:off x="571500" y="476250"/>
            <a:ext cx="11601450" cy="419100"/>
          </a:xfrm>
          <a:prstGeom prst="rect">
            <a:avLst/>
          </a:prstGeom>
          <a:noFill/>
        </p:spPr>
        <p:txBody>
          <a:bodyPr wrap="square" lIns="0" tIns="0" rIns="0" bIns="0" anchor="t">
            <a:spAutoFit/>
          </a:bodyPr>
          <a:lstStyle/>
          <a:p>
            <a:pPr algn="l"/>
            <a:r>
              <a:rPr sz="2850" b="1" i="0" u="none">
                <a:solidFill>
                  <a:srgbClr val="38BDF8"/>
                </a:solidFill>
                <a:latin typeface="Times New Roman"/>
              </a:rPr>
              <a:t>TÁC ĐỘNG ĐẾN CƠ TIM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488108"/>
            <a:ext cx="5334000" cy="2586632"/>
          </a:xfrm>
          <a:prstGeom prst="rect">
            <a:avLst/>
          </a:prstGeom>
        </p:spPr>
      </p:pic>
      <p:pic>
        <p:nvPicPr>
          <p:cNvPr id="4" name="Picture 3" descr="image.png"/>
          <p:cNvPicPr>
            <a:picLocks noChangeAspect="1"/>
          </p:cNvPicPr>
          <p:nvPr/>
        </p:nvPicPr>
        <p:blipFill>
          <a:blip r:embed="rId4"/>
          <a:stretch>
            <a:fillRect/>
          </a:stretch>
        </p:blipFill>
        <p:spPr>
          <a:xfrm>
            <a:off x="6286500" y="2488108"/>
            <a:ext cx="5334000" cy="2586632"/>
          </a:xfrm>
          <a:prstGeom prst="rect">
            <a:avLst/>
          </a:prstGeom>
        </p:spPr>
      </p:pic>
      <p:sp>
        <p:nvSpPr>
          <p:cNvPr id="5" name="TextBox 4"/>
          <p:cNvSpPr txBox="1"/>
          <p:nvPr/>
        </p:nvSpPr>
        <p:spPr>
          <a:xfrm>
            <a:off x="866775" y="2783383"/>
            <a:ext cx="4980622" cy="323850"/>
          </a:xfrm>
          <a:prstGeom prst="rect">
            <a:avLst/>
          </a:prstGeom>
          <a:noFill/>
        </p:spPr>
        <p:txBody>
          <a:bodyPr wrap="square" lIns="0" tIns="0" rIns="0" bIns="0" anchor="t">
            <a:spAutoFit/>
          </a:bodyPr>
          <a:lstStyle/>
          <a:p>
            <a:pPr algn="l"/>
            <a:r>
              <a:rPr sz="2250" b="1" i="0" u="none">
                <a:solidFill>
                  <a:srgbClr val="00ECEC"/>
                </a:solidFill>
                <a:latin typeface="Times New Roman"/>
              </a:rPr>
              <a:t>Ngưỡng Dòng Điện Co Rút</a:t>
            </a:r>
          </a:p>
        </p:txBody>
      </p:sp>
      <p:sp>
        <p:nvSpPr>
          <p:cNvPr id="6" name="TextBox 5"/>
          <p:cNvSpPr txBox="1"/>
          <p:nvPr/>
        </p:nvSpPr>
        <p:spPr>
          <a:xfrm>
            <a:off x="866775" y="3250108"/>
            <a:ext cx="4743450" cy="1386482"/>
          </a:xfrm>
          <a:prstGeom prst="rect">
            <a:avLst/>
          </a:prstGeom>
          <a:noFill/>
        </p:spPr>
        <p:txBody>
          <a:bodyPr wrap="square" lIns="0" tIns="0" rIns="0" bIns="0" anchor="t">
            <a:spAutoFit/>
          </a:bodyPr>
          <a:lstStyle/>
          <a:p>
            <a:pPr algn="l">
              <a:lnSpc>
                <a:spcPts val="2729"/>
              </a:lnSpc>
            </a:pPr>
            <a:r>
              <a:rPr sz="1950" b="0" i="0" u="none">
                <a:solidFill>
                  <a:srgbClr val="F1F5F9"/>
                </a:solidFill>
                <a:latin typeface="Times New Roman"/>
              </a:rPr>
              <a:t>Ở tần số 50Hz, dòng điện từ 20mA đến 25mA bắt đầu làm co rút cơ lồng ngực mạnh mẽ, khiến nạn nhân cảm thấy khó thở nghiêm trọng.</a:t>
            </a:r>
          </a:p>
        </p:txBody>
      </p:sp>
      <p:sp>
        <p:nvSpPr>
          <p:cNvPr id="7" name="TextBox 6"/>
          <p:cNvSpPr txBox="1"/>
          <p:nvPr/>
        </p:nvSpPr>
        <p:spPr>
          <a:xfrm>
            <a:off x="6581775" y="2783383"/>
            <a:ext cx="4980622" cy="323850"/>
          </a:xfrm>
          <a:prstGeom prst="rect">
            <a:avLst/>
          </a:prstGeom>
          <a:noFill/>
        </p:spPr>
        <p:txBody>
          <a:bodyPr wrap="square" lIns="0" tIns="0" rIns="0" bIns="0" anchor="t">
            <a:spAutoFit/>
          </a:bodyPr>
          <a:lstStyle/>
          <a:p>
            <a:pPr algn="l"/>
            <a:r>
              <a:rPr sz="2250" b="1" i="0" u="none">
                <a:solidFill>
                  <a:srgbClr val="00ECEC"/>
                </a:solidFill>
                <a:latin typeface="Times New Roman"/>
              </a:rPr>
              <a:t>Diễn Tiến Lâm Sàng</a:t>
            </a:r>
          </a:p>
        </p:txBody>
      </p:sp>
      <p:sp>
        <p:nvSpPr>
          <p:cNvPr id="8" name="TextBox 7"/>
          <p:cNvSpPr txBox="1"/>
          <p:nvPr/>
        </p:nvSpPr>
        <p:spPr>
          <a:xfrm>
            <a:off x="6581775" y="3250108"/>
            <a:ext cx="4743450" cy="1039862"/>
          </a:xfrm>
          <a:prstGeom prst="rect">
            <a:avLst/>
          </a:prstGeom>
          <a:noFill/>
        </p:spPr>
        <p:txBody>
          <a:bodyPr wrap="square" lIns="0" tIns="0" rIns="0" bIns="0" anchor="t">
            <a:spAutoFit/>
          </a:bodyPr>
          <a:lstStyle/>
          <a:p>
            <a:pPr algn="l">
              <a:lnSpc>
                <a:spcPts val="2729"/>
              </a:lnSpc>
            </a:pPr>
            <a:r>
              <a:rPr sz="1950" b="0" i="0" u="none">
                <a:solidFill>
                  <a:srgbClr val="F1F5F9"/>
                </a:solidFill>
                <a:latin typeface="Times New Roman"/>
              </a:rPr>
              <a:t>Tác động kéo dài dẫn tới thiếu oxy não, mất tri giác hoàn toàn, sau đó tim ngưng đập thứ phát nếu không tách khỏi nguồn điện kịp thời.</a:t>
            </a:r>
          </a:p>
        </p:txBody>
      </p:sp>
      <p:sp>
        <p:nvSpPr>
          <p:cNvPr id="9" name="TextBox 8"/>
          <p:cNvSpPr txBox="1"/>
          <p:nvPr/>
        </p:nvSpPr>
        <p:spPr>
          <a:xfrm>
            <a:off x="571500" y="476250"/>
            <a:ext cx="11601450" cy="419100"/>
          </a:xfrm>
          <a:prstGeom prst="rect">
            <a:avLst/>
          </a:prstGeom>
          <a:noFill/>
        </p:spPr>
        <p:txBody>
          <a:bodyPr wrap="square" lIns="0" tIns="0" rIns="0" bIns="0" anchor="t">
            <a:spAutoFit/>
          </a:bodyPr>
          <a:lstStyle/>
          <a:p>
            <a:pPr algn="l"/>
            <a:r>
              <a:rPr sz="2850" b="1" i="0" u="none">
                <a:solidFill>
                  <a:srgbClr val="38BDF8"/>
                </a:solidFill>
                <a:latin typeface="Times New Roman"/>
              </a:rPr>
              <a:t>CƠ CHẾ NGẠT THỞ &amp; CO THẮT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571500" y="2975669"/>
            <a:ext cx="5334000" cy="1238250"/>
          </a:xfrm>
          <a:prstGeom prst="rect">
            <a:avLst/>
          </a:prstGeom>
          <a:noFill/>
        </p:spPr>
        <p:txBody>
          <a:bodyPr wrap="square" lIns="0" tIns="0" rIns="0" bIns="0" anchor="t">
            <a:spAutoFit/>
          </a:bodyPr>
          <a:lstStyle/>
          <a:p>
            <a:pPr algn="ctr">
              <a:lnSpc>
                <a:spcPts val="9750"/>
              </a:lnSpc>
            </a:pPr>
            <a:r>
              <a:rPr sz="9750" b="1" i="0" u="none">
                <a:solidFill>
                  <a:srgbClr val="00ECEC"/>
                </a:solidFill>
                <a:latin typeface="Times New Roman"/>
              </a:rPr>
              <a:t>50mA</a:t>
            </a:r>
          </a:p>
        </p:txBody>
      </p:sp>
      <p:sp>
        <p:nvSpPr>
          <p:cNvPr id="4" name="TextBox 3"/>
          <p:cNvSpPr txBox="1"/>
          <p:nvPr/>
        </p:nvSpPr>
        <p:spPr>
          <a:xfrm>
            <a:off x="571500" y="4213919"/>
            <a:ext cx="5334000" cy="373260"/>
          </a:xfrm>
          <a:prstGeom prst="rect">
            <a:avLst/>
          </a:prstGeom>
          <a:noFill/>
        </p:spPr>
        <p:txBody>
          <a:bodyPr wrap="square" lIns="0" tIns="0" rIns="0" bIns="0" anchor="t">
            <a:spAutoFit/>
          </a:bodyPr>
          <a:lstStyle/>
          <a:p>
            <a:pPr algn="ctr">
              <a:lnSpc>
                <a:spcPts val="2940"/>
              </a:lnSpc>
            </a:pPr>
            <a:r>
              <a:rPr sz="2100" b="1" i="0" u="none">
                <a:solidFill>
                  <a:srgbClr val="38BDF8"/>
                </a:solidFill>
                <a:latin typeface="Times New Roman"/>
              </a:rPr>
              <a:t>Dòng Điện Xoay Chiều (50Hz)</a:t>
            </a:r>
          </a:p>
        </p:txBody>
      </p:sp>
      <p:sp>
        <p:nvSpPr>
          <p:cNvPr id="5" name="TextBox 4"/>
          <p:cNvSpPr txBox="1"/>
          <p:nvPr/>
        </p:nvSpPr>
        <p:spPr>
          <a:xfrm>
            <a:off x="6286500" y="2783383"/>
            <a:ext cx="5600700" cy="323850"/>
          </a:xfrm>
          <a:prstGeom prst="rect">
            <a:avLst/>
          </a:prstGeom>
          <a:noFill/>
        </p:spPr>
        <p:txBody>
          <a:bodyPr wrap="square" lIns="0" tIns="0" rIns="0" bIns="0" anchor="t">
            <a:spAutoFit/>
          </a:bodyPr>
          <a:lstStyle/>
          <a:p>
            <a:pPr algn="l"/>
            <a:r>
              <a:rPr sz="2250" b="1" i="0" u="none">
                <a:solidFill>
                  <a:srgbClr val="00ECEC"/>
                </a:solidFill>
                <a:latin typeface="Times New Roman"/>
              </a:rPr>
              <a:t>Giới Hạn Nguy Hiểm Rất Thấp</a:t>
            </a:r>
          </a:p>
        </p:txBody>
      </p:sp>
      <p:sp>
        <p:nvSpPr>
          <p:cNvPr id="6" name="TextBox 5"/>
          <p:cNvSpPr txBox="1"/>
          <p:nvPr/>
        </p:nvSpPr>
        <p:spPr>
          <a:xfrm>
            <a:off x="6286500" y="3250108"/>
            <a:ext cx="5334000" cy="1386482"/>
          </a:xfrm>
          <a:prstGeom prst="rect">
            <a:avLst/>
          </a:prstGeom>
          <a:noFill/>
        </p:spPr>
        <p:txBody>
          <a:bodyPr wrap="square" lIns="0" tIns="0" rIns="0" bIns="0" anchor="t">
            <a:spAutoFit/>
          </a:bodyPr>
          <a:lstStyle/>
          <a:p>
            <a:pPr algn="l">
              <a:lnSpc>
                <a:spcPts val="2729"/>
              </a:lnSpc>
            </a:pPr>
            <a:r>
              <a:rPr sz="1950" b="0" i="0" u="none">
                <a:solidFill>
                  <a:srgbClr val="F1F5F9"/>
                </a:solidFill>
                <a:latin typeface="Times New Roman"/>
              </a:rPr>
              <a:t>Dòng điện xoay chiều công nghiệp 50Hz có mức độ nguy hiểm nhất. Dòng điện chỉ từ 50mA chạy qua cơ thể trong thời gian 0.1 giây đã có thể gây tử vong ngay lập tức.</a:t>
            </a:r>
          </a:p>
        </p:txBody>
      </p:sp>
      <p:sp>
        <p:nvSpPr>
          <p:cNvPr id="7" name="TextBox 6"/>
          <p:cNvSpPr txBox="1"/>
          <p:nvPr/>
        </p:nvSpPr>
        <p:spPr>
          <a:xfrm>
            <a:off x="571500" y="476250"/>
            <a:ext cx="11601450" cy="419100"/>
          </a:xfrm>
          <a:prstGeom prst="rect">
            <a:avLst/>
          </a:prstGeom>
          <a:noFill/>
        </p:spPr>
        <p:txBody>
          <a:bodyPr wrap="square" lIns="0" tIns="0" rIns="0" bIns="0" anchor="t">
            <a:spAutoFit/>
          </a:bodyPr>
          <a:lstStyle/>
          <a:p>
            <a:pPr algn="l"/>
            <a:r>
              <a:rPr sz="2850" b="1" i="0" u="none">
                <a:solidFill>
                  <a:srgbClr val="38BDF8"/>
                </a:solidFill>
                <a:latin typeface="Times New Roman"/>
              </a:rPr>
              <a:t>NGƯỠNG DÒNG ĐIỆN TỬ VONG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524500" y="2775644"/>
            <a:ext cx="1143000" cy="38100"/>
          </a:xfrm>
          <a:prstGeom prst="rect">
            <a:avLst/>
          </a:prstGeom>
          <a:solidFill>
            <a:srgbClr val="38BD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2589780" y="3051869"/>
            <a:ext cx="7012438" cy="609600"/>
          </a:xfrm>
          <a:prstGeom prst="rect">
            <a:avLst/>
          </a:prstGeom>
          <a:noFill/>
        </p:spPr>
        <p:txBody>
          <a:bodyPr wrap="square" lIns="0" tIns="0" rIns="0" bIns="0" anchor="t">
            <a:spAutoFit/>
          </a:bodyPr>
          <a:lstStyle/>
          <a:p>
            <a:pPr algn="ctr"/>
            <a:r>
              <a:rPr sz="4200" b="1" i="0" u="none">
                <a:solidFill>
                  <a:srgbClr val="FFFFFF"/>
                </a:solidFill>
                <a:latin typeface="Times New Roman"/>
              </a:rPr>
              <a:t>THỐNG KÊ TAI NẠN ĐIỆN</a:t>
            </a:r>
          </a:p>
        </p:txBody>
      </p:sp>
      <p:sp>
        <p:nvSpPr>
          <p:cNvPr id="5" name="TextBox 4"/>
          <p:cNvSpPr txBox="1"/>
          <p:nvPr/>
        </p:nvSpPr>
        <p:spPr>
          <a:xfrm>
            <a:off x="3230314" y="3804344"/>
            <a:ext cx="5731222" cy="373260"/>
          </a:xfrm>
          <a:prstGeom prst="rect">
            <a:avLst/>
          </a:prstGeom>
          <a:noFill/>
        </p:spPr>
        <p:txBody>
          <a:bodyPr wrap="square" lIns="0" tIns="0" rIns="0" bIns="0" anchor="t">
            <a:spAutoFit/>
          </a:bodyPr>
          <a:lstStyle/>
          <a:p>
            <a:pPr algn="ctr">
              <a:lnSpc>
                <a:spcPts val="2940"/>
              </a:lnSpc>
            </a:pPr>
            <a:r>
              <a:rPr sz="2100" b="0" i="0" u="none">
                <a:solidFill>
                  <a:srgbClr val="38BDF8"/>
                </a:solidFill>
                <a:latin typeface="Times New Roman"/>
              </a:rPr>
              <a:t>Phân Tích Nguyên Nhân &amp; Thực Trạng Tại Việt Nam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graphicFrame>
        <p:nvGraphicFramePr>
          <p:cNvPr id="3" name="Table 2"/>
          <p:cNvGraphicFramePr>
            <a:graphicFrameLocks noGrp="1"/>
          </p:cNvGraphicFramePr>
          <p:nvPr/>
        </p:nvGraphicFramePr>
        <p:xfrm>
          <a:off x="571500" y="2499419"/>
          <a:ext cx="11048998" cy="2563862"/>
        </p:xfrm>
        <a:graphic>
          <a:graphicData uri="http://schemas.openxmlformats.org/drawingml/2006/table">
            <a:tbl>
              <a:tblPr firstRow="1" bandRow="1">
                <a:tableStyleId>{5C22544A-7EE6-4342-B048-85BDC9FD1C3A}</a:tableStyleId>
              </a:tblPr>
              <a:tblGrid>
                <a:gridCol w="2391965">
                  <a:extLst>
                    <a:ext uri="{9D8B030D-6E8A-4147-A177-3AD203B41FA5}">
                      <a16:colId xmlns:a16="http://schemas.microsoft.com/office/drawing/2014/main" val="20000"/>
                    </a:ext>
                  </a:extLst>
                </a:gridCol>
                <a:gridCol w="2443906">
                  <a:extLst>
                    <a:ext uri="{9D8B030D-6E8A-4147-A177-3AD203B41FA5}">
                      <a16:colId xmlns:a16="http://schemas.microsoft.com/office/drawing/2014/main" val="20001"/>
                    </a:ext>
                  </a:extLst>
                </a:gridCol>
                <a:gridCol w="6213127">
                  <a:extLst>
                    <a:ext uri="{9D8B030D-6E8A-4147-A177-3AD203B41FA5}">
                      <a16:colId xmlns:a16="http://schemas.microsoft.com/office/drawing/2014/main" val="20002"/>
                    </a:ext>
                  </a:extLst>
                </a:gridCol>
              </a:tblGrid>
              <a:tr h="640965">
                <a:tc>
                  <a:txBody>
                    <a:bodyPr/>
                    <a:lstStyle/>
                    <a:p>
                      <a:pPr algn="l"/>
                      <a:r>
                        <a:rPr sz="1950" b="1" i="0" u="none">
                          <a:solidFill>
                            <a:srgbClr val="00ECEC"/>
                          </a:solidFill>
                          <a:latin typeface="Times New Roman"/>
                        </a:rPr>
                        <a:t>Cấp Điện Áp</a:t>
                      </a:r>
                    </a:p>
                  </a:txBody>
                  <a:tcPr marL="63500" marR="63500" marT="25400" marB="25400" anchor="ctr">
                    <a:lnL>
                      <a:noFill/>
                    </a:lnL>
                    <a:lnR>
                      <a:noFill/>
                    </a:lnR>
                    <a:lnT>
                      <a:noFill/>
                    </a:lnT>
                    <a:lnB>
                      <a:noFill/>
                    </a:lnB>
                    <a:solidFill>
                      <a:srgbClr val="38BDF8"/>
                    </a:solidFill>
                  </a:tcPr>
                </a:tc>
                <a:tc>
                  <a:txBody>
                    <a:bodyPr/>
                    <a:lstStyle/>
                    <a:p>
                      <a:pPr algn="l"/>
                      <a:r>
                        <a:rPr sz="1950" b="1" i="0" u="none">
                          <a:solidFill>
                            <a:srgbClr val="00ECEC"/>
                          </a:solidFill>
                          <a:latin typeface="Times New Roman"/>
                        </a:rPr>
                        <a:t>Tỷ Lệ Tai Nạn (%)</a:t>
                      </a:r>
                    </a:p>
                  </a:txBody>
                  <a:tcPr marL="63500" marR="63500" marT="25400" marB="25400" anchor="ctr">
                    <a:lnL>
                      <a:noFill/>
                    </a:lnL>
                    <a:lnR>
                      <a:noFill/>
                    </a:lnR>
                    <a:lnT>
                      <a:noFill/>
                    </a:lnT>
                    <a:lnB>
                      <a:noFill/>
                    </a:lnB>
                    <a:solidFill>
                      <a:srgbClr val="38BDF8"/>
                    </a:solidFill>
                  </a:tcPr>
                </a:tc>
                <a:tc>
                  <a:txBody>
                    <a:bodyPr/>
                    <a:lstStyle/>
                    <a:p>
                      <a:pPr algn="l"/>
                      <a:r>
                        <a:rPr sz="1950" b="1" i="0" u="none">
                          <a:solidFill>
                            <a:srgbClr val="00ECEC"/>
                          </a:solidFill>
                          <a:latin typeface="Times New Roman"/>
                        </a:rPr>
                        <a:t>Đặc Điểm &amp; Nguy Cơ Phổ Biến</a:t>
                      </a:r>
                    </a:p>
                  </a:txBody>
                  <a:tcPr marL="63500" marR="63500" marT="25400" marB="25400" anchor="ctr">
                    <a:lnL>
                      <a:noFill/>
                    </a:lnL>
                    <a:lnR>
                      <a:noFill/>
                    </a:lnR>
                    <a:lnT>
                      <a:noFill/>
                    </a:lnT>
                    <a:lnB>
                      <a:noFill/>
                    </a:lnB>
                    <a:solidFill>
                      <a:srgbClr val="38BDF8"/>
                    </a:solidFill>
                  </a:tcPr>
                </a:tc>
                <a:extLst>
                  <a:ext uri="{0D108BD9-81ED-4DB2-BD59-A6C34878D82A}">
                    <a16:rowId xmlns:a16="http://schemas.microsoft.com/office/drawing/2014/main" val="10000"/>
                  </a:ext>
                </a:extLst>
              </a:tr>
              <a:tr h="640965">
                <a:tc>
                  <a:txBody>
                    <a:bodyPr/>
                    <a:lstStyle/>
                    <a:p>
                      <a:pPr algn="l"/>
                      <a:r>
                        <a:rPr sz="1800" b="0" i="0" u="none">
                          <a:solidFill>
                            <a:srgbClr val="F1F5F9"/>
                          </a:solidFill>
                          <a:latin typeface="Times New Roman"/>
                        </a:rPr>
                        <a:t>Hạ Áp (U ≤ 1000V)</a:t>
                      </a:r>
                    </a:p>
                  </a:txBody>
                  <a:tcPr marL="63500" marR="63500" marT="25400" marB="25400" anchor="ctr">
                    <a:lnL>
                      <a:noFill/>
                    </a:lnL>
                    <a:lnR>
                      <a:noFill/>
                    </a:lnR>
                    <a:lnT>
                      <a:noFill/>
                    </a:lnT>
                    <a:lnB>
                      <a:noFill/>
                    </a:lnB>
                    <a:noFill/>
                  </a:tcPr>
                </a:tc>
                <a:tc>
                  <a:txBody>
                    <a:bodyPr/>
                    <a:lstStyle/>
                    <a:p>
                      <a:pPr algn="l"/>
                      <a:r>
                        <a:rPr sz="1800" b="0" i="0" u="none">
                          <a:solidFill>
                            <a:srgbClr val="F1F5F9"/>
                          </a:solidFill>
                          <a:latin typeface="Times New Roman"/>
                        </a:rPr>
                        <a:t>76.4%</a:t>
                      </a:r>
                    </a:p>
                  </a:txBody>
                  <a:tcPr marL="63500" marR="63500" marT="25400" marB="25400" anchor="ctr">
                    <a:lnL>
                      <a:noFill/>
                    </a:lnL>
                    <a:lnR>
                      <a:noFill/>
                    </a:lnR>
                    <a:lnT>
                      <a:noFill/>
                    </a:lnT>
                    <a:lnB>
                      <a:noFill/>
                    </a:lnB>
                    <a:noFill/>
                  </a:tcPr>
                </a:tc>
                <a:tc>
                  <a:txBody>
                    <a:bodyPr/>
                    <a:lstStyle/>
                    <a:p>
                      <a:pPr algn="l"/>
                      <a:r>
                        <a:rPr sz="1800" b="0" i="0" u="none">
                          <a:solidFill>
                            <a:srgbClr val="F1F5F9"/>
                          </a:solidFill>
                          <a:latin typeface="Times New Roman"/>
                        </a:rPr>
                        <a:t>Tiếp xúc trực tiếp do thói quen chủ quan, thiết bị rò điện.</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1"/>
                  </a:ext>
                </a:extLst>
              </a:tr>
              <a:tr h="640965">
                <a:tc>
                  <a:txBody>
                    <a:bodyPr/>
                    <a:lstStyle/>
                    <a:p>
                      <a:pPr algn="l"/>
                      <a:r>
                        <a:rPr sz="1800" b="0" i="0" u="none">
                          <a:solidFill>
                            <a:srgbClr val="F1F5F9"/>
                          </a:solidFill>
                          <a:latin typeface="Times New Roman"/>
                        </a:rPr>
                        <a:t>Cao Áp (U &gt; 1000V)</a:t>
                      </a:r>
                    </a:p>
                  </a:txBody>
                  <a:tcPr marL="63500" marR="63500" marT="25400" marB="25400" anchor="ctr">
                    <a:lnL>
                      <a:noFill/>
                    </a:lnL>
                    <a:lnR>
                      <a:noFill/>
                    </a:lnR>
                    <a:lnT>
                      <a:noFill/>
                    </a:lnT>
                    <a:lnB>
                      <a:noFill/>
                    </a:lnB>
                    <a:noFill/>
                  </a:tcPr>
                </a:tc>
                <a:tc>
                  <a:txBody>
                    <a:bodyPr/>
                    <a:lstStyle/>
                    <a:p>
                      <a:pPr algn="l"/>
                      <a:r>
                        <a:rPr sz="1800" b="0" i="0" u="none">
                          <a:solidFill>
                            <a:srgbClr val="F1F5F9"/>
                          </a:solidFill>
                          <a:latin typeface="Times New Roman"/>
                        </a:rPr>
                        <a:t>23.6%</a:t>
                      </a:r>
                    </a:p>
                  </a:txBody>
                  <a:tcPr marL="63500" marR="63500" marT="25400" marB="25400" anchor="ctr">
                    <a:lnL>
                      <a:noFill/>
                    </a:lnL>
                    <a:lnR>
                      <a:noFill/>
                    </a:lnR>
                    <a:lnT>
                      <a:noFill/>
                    </a:lnT>
                    <a:lnB>
                      <a:noFill/>
                    </a:lnB>
                    <a:noFill/>
                  </a:tcPr>
                </a:tc>
                <a:tc>
                  <a:txBody>
                    <a:bodyPr/>
                    <a:lstStyle/>
                    <a:p>
                      <a:pPr algn="l"/>
                      <a:r>
                        <a:rPr sz="1800" b="0" i="0" u="none">
                          <a:solidFill>
                            <a:srgbClr val="F1F5F9"/>
                          </a:solidFill>
                          <a:latin typeface="Times New Roman"/>
                        </a:rPr>
                        <a:t>Phóng điện hồ quang, vi phạm khoảng cách an toàn lưới điện.</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2"/>
                  </a:ext>
                </a:extLst>
              </a:tr>
              <a:tr h="640967">
                <a:tc>
                  <a:txBody>
                    <a:bodyPr/>
                    <a:lstStyle/>
                    <a:p>
                      <a:pPr algn="l"/>
                      <a:r>
                        <a:rPr sz="1800" b="0" i="0" u="none">
                          <a:solidFill>
                            <a:srgbClr val="F1F5F9"/>
                          </a:solidFill>
                          <a:latin typeface="Times New Roman"/>
                        </a:rPr>
                        <a:t>Tổng Cộng</a:t>
                      </a:r>
                    </a:p>
                  </a:txBody>
                  <a:tcPr marL="63500" marR="63500" marT="25400" marB="25400" anchor="ctr">
                    <a:lnL>
                      <a:noFill/>
                    </a:lnL>
                    <a:lnR>
                      <a:noFill/>
                    </a:lnR>
                    <a:lnT>
                      <a:noFill/>
                    </a:lnT>
                    <a:lnB>
                      <a:noFill/>
                    </a:lnB>
                    <a:noFill/>
                  </a:tcPr>
                </a:tc>
                <a:tc>
                  <a:txBody>
                    <a:bodyPr/>
                    <a:lstStyle/>
                    <a:p>
                      <a:pPr algn="l"/>
                      <a:r>
                        <a:rPr sz="1800" b="0" i="0" u="none">
                          <a:solidFill>
                            <a:srgbClr val="F1F5F9"/>
                          </a:solidFill>
                          <a:latin typeface="Times New Roman"/>
                        </a:rPr>
                        <a:t>100.0%</a:t>
                      </a:r>
                    </a:p>
                  </a:txBody>
                  <a:tcPr marL="63500" marR="63500" marT="25400" marB="25400" anchor="ctr">
                    <a:lnL>
                      <a:noFill/>
                    </a:lnL>
                    <a:lnR>
                      <a:noFill/>
                    </a:lnR>
                    <a:lnT>
                      <a:noFill/>
                    </a:lnT>
                    <a:lnB>
                      <a:noFill/>
                    </a:lnB>
                    <a:noFill/>
                  </a:tcPr>
                </a:tc>
                <a:tc>
                  <a:txBody>
                    <a:bodyPr/>
                    <a:lstStyle/>
                    <a:p>
                      <a:pPr algn="l"/>
                      <a:r>
                        <a:rPr sz="1800" b="0" i="0" u="none">
                          <a:solidFill>
                            <a:srgbClr val="F1F5F9"/>
                          </a:solidFill>
                          <a:latin typeface="Times New Roman"/>
                        </a:rPr>
                        <a:t>Yêu cầu tuân thủ nghiêm ngặt quy trình an toàn lao động.</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3"/>
                  </a:ext>
                </a:extLst>
              </a:tr>
            </a:tbl>
          </a:graphicData>
        </a:graphic>
      </p:graphicFrame>
      <p:sp>
        <p:nvSpPr>
          <p:cNvPr id="4" name="Rectangle 3"/>
          <p:cNvSpPr/>
          <p:nvPr/>
        </p:nvSpPr>
        <p:spPr>
          <a:xfrm>
            <a:off x="571500" y="3146077"/>
            <a:ext cx="2391965"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2963465" y="3146077"/>
            <a:ext cx="2443906"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407372" y="3146077"/>
            <a:ext cx="6213127"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571500" y="3780383"/>
            <a:ext cx="2391965"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963465" y="3780383"/>
            <a:ext cx="2443906"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5407372" y="3780383"/>
            <a:ext cx="6213127"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571500" y="4414688"/>
            <a:ext cx="2391965"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2963465" y="4414688"/>
            <a:ext cx="2443906"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5407372" y="4414688"/>
            <a:ext cx="6213127"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571500" y="5048994"/>
            <a:ext cx="2391965"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2963465" y="5048994"/>
            <a:ext cx="2443906"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5407372" y="5048994"/>
            <a:ext cx="6213127"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571500" y="476250"/>
            <a:ext cx="11601450" cy="419100"/>
          </a:xfrm>
          <a:prstGeom prst="rect">
            <a:avLst/>
          </a:prstGeom>
          <a:noFill/>
        </p:spPr>
        <p:txBody>
          <a:bodyPr wrap="square" lIns="0" tIns="0" rIns="0" bIns="0" anchor="t">
            <a:spAutoFit/>
          </a:bodyPr>
          <a:lstStyle/>
          <a:p>
            <a:pPr algn="l"/>
            <a:r>
              <a:rPr sz="2850" b="1" i="0" u="none">
                <a:solidFill>
                  <a:srgbClr val="38BDF8"/>
                </a:solidFill>
                <a:latin typeface="Times New Roman"/>
              </a:rPr>
              <a:t>PHÂN LOẠI THEO CẤP ĐIỆN ÁP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graphicFrame>
        <p:nvGraphicFramePr>
          <p:cNvPr id="3" name="Table 2"/>
          <p:cNvGraphicFramePr>
            <a:graphicFrameLocks noGrp="1"/>
          </p:cNvGraphicFramePr>
          <p:nvPr/>
        </p:nvGraphicFramePr>
        <p:xfrm>
          <a:off x="571500" y="2499419"/>
          <a:ext cx="11048998" cy="2563862"/>
        </p:xfrm>
        <a:graphic>
          <a:graphicData uri="http://schemas.openxmlformats.org/drawingml/2006/table">
            <a:tbl>
              <a:tblPr firstRow="1" bandRow="1">
                <a:tableStyleId>{5C22544A-7EE6-4342-B048-85BDC9FD1C3A}</a:tableStyleId>
              </a:tblPr>
              <a:tblGrid>
                <a:gridCol w="3834407">
                  <a:extLst>
                    <a:ext uri="{9D8B030D-6E8A-4147-A177-3AD203B41FA5}">
                      <a16:colId xmlns:a16="http://schemas.microsoft.com/office/drawing/2014/main" val="20000"/>
                    </a:ext>
                  </a:extLst>
                </a:gridCol>
                <a:gridCol w="1508968">
                  <a:extLst>
                    <a:ext uri="{9D8B030D-6E8A-4147-A177-3AD203B41FA5}">
                      <a16:colId xmlns:a16="http://schemas.microsoft.com/office/drawing/2014/main" val="20001"/>
                    </a:ext>
                  </a:extLst>
                </a:gridCol>
                <a:gridCol w="5705623">
                  <a:extLst>
                    <a:ext uri="{9D8B030D-6E8A-4147-A177-3AD203B41FA5}">
                      <a16:colId xmlns:a16="http://schemas.microsoft.com/office/drawing/2014/main" val="20002"/>
                    </a:ext>
                  </a:extLst>
                </a:gridCol>
              </a:tblGrid>
              <a:tr h="640965">
                <a:tc>
                  <a:txBody>
                    <a:bodyPr/>
                    <a:lstStyle/>
                    <a:p>
                      <a:pPr algn="l"/>
                      <a:r>
                        <a:rPr sz="1950" b="1" i="0" u="none">
                          <a:solidFill>
                            <a:srgbClr val="00ECEC"/>
                          </a:solidFill>
                          <a:latin typeface="Times New Roman"/>
                        </a:rPr>
                        <a:t>Tiêu Chí Phân Loại</a:t>
                      </a:r>
                    </a:p>
                  </a:txBody>
                  <a:tcPr marL="63500" marR="63500" marT="25400" marB="25400" anchor="ctr">
                    <a:lnL>
                      <a:noFill/>
                    </a:lnL>
                    <a:lnR>
                      <a:noFill/>
                    </a:lnR>
                    <a:lnT>
                      <a:noFill/>
                    </a:lnT>
                    <a:lnB>
                      <a:noFill/>
                    </a:lnB>
                    <a:solidFill>
                      <a:srgbClr val="38BDF8"/>
                    </a:solidFill>
                  </a:tcPr>
                </a:tc>
                <a:tc>
                  <a:txBody>
                    <a:bodyPr/>
                    <a:lstStyle/>
                    <a:p>
                      <a:pPr algn="l"/>
                      <a:r>
                        <a:rPr sz="1950" b="1" i="0" u="none">
                          <a:solidFill>
                            <a:srgbClr val="00ECEC"/>
                          </a:solidFill>
                          <a:latin typeface="Times New Roman"/>
                        </a:rPr>
                        <a:t>Tỷ Lệ %</a:t>
                      </a:r>
                    </a:p>
                  </a:txBody>
                  <a:tcPr marL="63500" marR="63500" marT="25400" marB="25400" anchor="ctr">
                    <a:lnL>
                      <a:noFill/>
                    </a:lnL>
                    <a:lnR>
                      <a:noFill/>
                    </a:lnR>
                    <a:lnT>
                      <a:noFill/>
                    </a:lnT>
                    <a:lnB>
                      <a:noFill/>
                    </a:lnB>
                    <a:solidFill>
                      <a:srgbClr val="38BDF8"/>
                    </a:solidFill>
                  </a:tcPr>
                </a:tc>
                <a:tc>
                  <a:txBody>
                    <a:bodyPr/>
                    <a:lstStyle/>
                    <a:p>
                      <a:pPr algn="l"/>
                      <a:r>
                        <a:rPr sz="1950" b="1" i="0" u="none">
                          <a:solidFill>
                            <a:srgbClr val="00ECEC"/>
                          </a:solidFill>
                          <a:latin typeface="Times New Roman"/>
                        </a:rPr>
                        <a:t>Nguyên Nhân Chính</a:t>
                      </a:r>
                    </a:p>
                  </a:txBody>
                  <a:tcPr marL="63500" marR="63500" marT="25400" marB="25400" anchor="ctr">
                    <a:lnL>
                      <a:noFill/>
                    </a:lnL>
                    <a:lnR>
                      <a:noFill/>
                    </a:lnR>
                    <a:lnT>
                      <a:noFill/>
                    </a:lnT>
                    <a:lnB>
                      <a:noFill/>
                    </a:lnB>
                    <a:solidFill>
                      <a:srgbClr val="38BDF8"/>
                    </a:solidFill>
                  </a:tcPr>
                </a:tc>
                <a:extLst>
                  <a:ext uri="{0D108BD9-81ED-4DB2-BD59-A6C34878D82A}">
                    <a16:rowId xmlns:a16="http://schemas.microsoft.com/office/drawing/2014/main" val="10000"/>
                  </a:ext>
                </a:extLst>
              </a:tr>
              <a:tr h="640965">
                <a:tc>
                  <a:txBody>
                    <a:bodyPr/>
                    <a:lstStyle/>
                    <a:p>
                      <a:pPr algn="l"/>
                      <a:r>
                        <a:rPr sz="1800" b="0" i="0" u="none">
                          <a:solidFill>
                            <a:srgbClr val="F1F5F9"/>
                          </a:solidFill>
                          <a:latin typeface="Times New Roman"/>
                        </a:rPr>
                        <a:t>Nạn nhân có chuyên môn điện</a:t>
                      </a:r>
                    </a:p>
                  </a:txBody>
                  <a:tcPr marL="63500" marR="63500" marT="25400" marB="25400" anchor="ctr">
                    <a:lnL>
                      <a:noFill/>
                    </a:lnL>
                    <a:lnR>
                      <a:noFill/>
                    </a:lnR>
                    <a:lnT>
                      <a:noFill/>
                    </a:lnT>
                    <a:lnB>
                      <a:noFill/>
                    </a:lnB>
                    <a:noFill/>
                  </a:tcPr>
                </a:tc>
                <a:tc>
                  <a:txBody>
                    <a:bodyPr/>
                    <a:lstStyle/>
                    <a:p>
                      <a:pPr algn="l"/>
                      <a:r>
                        <a:rPr sz="1800" b="0" i="0" u="none">
                          <a:solidFill>
                            <a:srgbClr val="F1F5F9"/>
                          </a:solidFill>
                          <a:latin typeface="Times New Roman"/>
                        </a:rPr>
                        <a:t>42.2%</a:t>
                      </a:r>
                    </a:p>
                  </a:txBody>
                  <a:tcPr marL="63500" marR="63500" marT="25400" marB="25400" anchor="ctr">
                    <a:lnL>
                      <a:noFill/>
                    </a:lnL>
                    <a:lnR>
                      <a:noFill/>
                    </a:lnR>
                    <a:lnT>
                      <a:noFill/>
                    </a:lnT>
                    <a:lnB>
                      <a:noFill/>
                    </a:lnB>
                    <a:noFill/>
                  </a:tcPr>
                </a:tc>
                <a:tc>
                  <a:txBody>
                    <a:bodyPr/>
                    <a:lstStyle/>
                    <a:p>
                      <a:pPr algn="l"/>
                      <a:r>
                        <a:rPr sz="1800" b="0" i="0" u="none">
                          <a:solidFill>
                            <a:srgbClr val="F1F5F9"/>
                          </a:solidFill>
                          <a:latin typeface="Times New Roman"/>
                        </a:rPr>
                        <a:t>Chủ quan, vi phạm quy trình thao tác kỹ thuật.</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1"/>
                  </a:ext>
                </a:extLst>
              </a:tr>
              <a:tr h="640965">
                <a:tc>
                  <a:txBody>
                    <a:bodyPr/>
                    <a:lstStyle/>
                    <a:p>
                      <a:pPr algn="l"/>
                      <a:r>
                        <a:rPr sz="1800" b="0" i="0" u="none">
                          <a:solidFill>
                            <a:srgbClr val="F1F5F9"/>
                          </a:solidFill>
                          <a:latin typeface="Times New Roman"/>
                        </a:rPr>
                        <a:t>Nạn nhân không có chuyên môn</a:t>
                      </a:r>
                    </a:p>
                  </a:txBody>
                  <a:tcPr marL="63500" marR="63500" marT="25400" marB="25400" anchor="ctr">
                    <a:lnL>
                      <a:noFill/>
                    </a:lnL>
                    <a:lnR>
                      <a:noFill/>
                    </a:lnR>
                    <a:lnT>
                      <a:noFill/>
                    </a:lnT>
                    <a:lnB>
                      <a:noFill/>
                    </a:lnB>
                    <a:noFill/>
                  </a:tcPr>
                </a:tc>
                <a:tc>
                  <a:txBody>
                    <a:bodyPr/>
                    <a:lstStyle/>
                    <a:p>
                      <a:pPr algn="l"/>
                      <a:r>
                        <a:rPr sz="1800" b="0" i="0" u="none">
                          <a:solidFill>
                            <a:srgbClr val="F1F5F9"/>
                          </a:solidFill>
                          <a:latin typeface="Times New Roman"/>
                        </a:rPr>
                        <a:t>57.8%</a:t>
                      </a:r>
                    </a:p>
                  </a:txBody>
                  <a:tcPr marL="63500" marR="63500" marT="25400" marB="25400" anchor="ctr">
                    <a:lnL>
                      <a:noFill/>
                    </a:lnL>
                    <a:lnR>
                      <a:noFill/>
                    </a:lnR>
                    <a:lnT>
                      <a:noFill/>
                    </a:lnT>
                    <a:lnB>
                      <a:noFill/>
                    </a:lnB>
                    <a:noFill/>
                  </a:tcPr>
                </a:tc>
                <a:tc>
                  <a:txBody>
                    <a:bodyPr/>
                    <a:lstStyle/>
                    <a:p>
                      <a:pPr algn="l"/>
                      <a:r>
                        <a:rPr sz="1800" b="0" i="0" u="none">
                          <a:solidFill>
                            <a:srgbClr val="F1F5F9"/>
                          </a:solidFill>
                          <a:latin typeface="Times New Roman"/>
                        </a:rPr>
                        <a:t>Thiếu kiến thức an toàn, tự ý sửa chữa điện.</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2"/>
                  </a:ext>
                </a:extLst>
              </a:tr>
              <a:tr h="640967">
                <a:tc>
                  <a:txBody>
                    <a:bodyPr/>
                    <a:lstStyle/>
                    <a:p>
                      <a:pPr algn="l"/>
                      <a:r>
                        <a:rPr sz="1800" b="0" i="0" u="none">
                          <a:solidFill>
                            <a:srgbClr val="F1F5F9"/>
                          </a:solidFill>
                          <a:latin typeface="Times New Roman"/>
                        </a:rPr>
                        <a:t>Chạm trực tiếp dây mang điện</a:t>
                      </a:r>
                    </a:p>
                  </a:txBody>
                  <a:tcPr marL="63500" marR="63500" marT="25400" marB="25400" anchor="ctr">
                    <a:lnL>
                      <a:noFill/>
                    </a:lnL>
                    <a:lnR>
                      <a:noFill/>
                    </a:lnR>
                    <a:lnT>
                      <a:noFill/>
                    </a:lnT>
                    <a:lnB>
                      <a:noFill/>
                    </a:lnB>
                    <a:noFill/>
                  </a:tcPr>
                </a:tc>
                <a:tc>
                  <a:txBody>
                    <a:bodyPr/>
                    <a:lstStyle/>
                    <a:p>
                      <a:pPr algn="l"/>
                      <a:r>
                        <a:rPr sz="1800" b="0" i="0" u="none">
                          <a:solidFill>
                            <a:srgbClr val="F1F5F9"/>
                          </a:solidFill>
                          <a:latin typeface="Times New Roman"/>
                        </a:rPr>
                        <a:t>55.9%</a:t>
                      </a:r>
                    </a:p>
                  </a:txBody>
                  <a:tcPr marL="63500" marR="63500" marT="25400" marB="25400" anchor="ctr">
                    <a:lnL>
                      <a:noFill/>
                    </a:lnL>
                    <a:lnR>
                      <a:noFill/>
                    </a:lnR>
                    <a:lnT>
                      <a:noFill/>
                    </a:lnT>
                    <a:lnB>
                      <a:noFill/>
                    </a:lnB>
                    <a:noFill/>
                  </a:tcPr>
                </a:tc>
                <a:tc>
                  <a:txBody>
                    <a:bodyPr/>
                    <a:lstStyle/>
                    <a:p>
                      <a:pPr algn="l"/>
                      <a:r>
                        <a:rPr sz="1800" b="0" i="0" u="none">
                          <a:solidFill>
                            <a:srgbClr val="F1F5F9"/>
                          </a:solidFill>
                          <a:latin typeface="Times New Roman"/>
                        </a:rPr>
                        <a:t>Sử dụng dụng cụ hỏng cách điện, chạm nhầm dây.</a:t>
                      </a:r>
                    </a:p>
                  </a:txBody>
                  <a:tcPr marL="63500" marR="63500" marT="25400" marB="25400" anchor="ctr">
                    <a:lnL>
                      <a:noFill/>
                    </a:lnL>
                    <a:lnR>
                      <a:noFill/>
                    </a:lnR>
                    <a:lnT>
                      <a:noFill/>
                    </a:lnT>
                    <a:lnB>
                      <a:noFill/>
                    </a:lnB>
                    <a:noFill/>
                  </a:tcPr>
                </a:tc>
                <a:extLst>
                  <a:ext uri="{0D108BD9-81ED-4DB2-BD59-A6C34878D82A}">
                    <a16:rowId xmlns:a16="http://schemas.microsoft.com/office/drawing/2014/main" val="10003"/>
                  </a:ext>
                </a:extLst>
              </a:tr>
            </a:tbl>
          </a:graphicData>
        </a:graphic>
      </p:graphicFrame>
      <p:sp>
        <p:nvSpPr>
          <p:cNvPr id="4" name="Rectangle 3"/>
          <p:cNvSpPr/>
          <p:nvPr/>
        </p:nvSpPr>
        <p:spPr>
          <a:xfrm>
            <a:off x="571500" y="3146077"/>
            <a:ext cx="3834407"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4405907" y="3146077"/>
            <a:ext cx="1508968"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914876" y="3146077"/>
            <a:ext cx="5705623"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571500" y="3780383"/>
            <a:ext cx="3834407"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4405907" y="3780383"/>
            <a:ext cx="1508968"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5914876" y="3780383"/>
            <a:ext cx="5705623"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571500" y="4414688"/>
            <a:ext cx="3834407"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4405907" y="4414688"/>
            <a:ext cx="1508968"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5914876" y="4414688"/>
            <a:ext cx="5705623"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571500" y="5048994"/>
            <a:ext cx="3834407"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4405907" y="5048994"/>
            <a:ext cx="1508968"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5914876" y="5048994"/>
            <a:ext cx="5705623" cy="9525"/>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571500" y="476250"/>
            <a:ext cx="11601450" cy="419100"/>
          </a:xfrm>
          <a:prstGeom prst="rect">
            <a:avLst/>
          </a:prstGeom>
          <a:noFill/>
        </p:spPr>
        <p:txBody>
          <a:bodyPr wrap="square" lIns="0" tIns="0" rIns="0" bIns="0" anchor="t">
            <a:spAutoFit/>
          </a:bodyPr>
          <a:lstStyle/>
          <a:p>
            <a:pPr algn="l"/>
            <a:r>
              <a:rPr sz="2850" b="1" i="0" u="none">
                <a:solidFill>
                  <a:srgbClr val="38BDF8"/>
                </a:solidFill>
                <a:latin typeface="Times New Roman"/>
              </a:rPr>
              <a:t>THỐNG KÊ THEO TRÌNH ĐỘ &amp; DẠNG CHẠM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524500" y="2775644"/>
            <a:ext cx="1143000" cy="38100"/>
          </a:xfrm>
          <a:prstGeom prst="rect">
            <a:avLst/>
          </a:prstGeom>
          <a:solidFill>
            <a:srgbClr val="38BD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864068" y="3051869"/>
            <a:ext cx="8463714" cy="609600"/>
          </a:xfrm>
          <a:prstGeom prst="rect">
            <a:avLst/>
          </a:prstGeom>
          <a:noFill/>
        </p:spPr>
        <p:txBody>
          <a:bodyPr wrap="square" lIns="0" tIns="0" rIns="0" bIns="0" anchor="t">
            <a:spAutoFit/>
          </a:bodyPr>
          <a:lstStyle/>
          <a:p>
            <a:pPr algn="ctr"/>
            <a:r>
              <a:rPr sz="4200" b="1" i="0" u="none">
                <a:solidFill>
                  <a:srgbClr val="FFFFFF"/>
                </a:solidFill>
                <a:latin typeface="Times New Roman"/>
              </a:rPr>
              <a:t>TRANG BỊ BẢO HỘ &amp; DỤNG CỤ</a:t>
            </a:r>
          </a:p>
        </p:txBody>
      </p:sp>
      <p:sp>
        <p:nvSpPr>
          <p:cNvPr id="5" name="TextBox 4"/>
          <p:cNvSpPr txBox="1"/>
          <p:nvPr/>
        </p:nvSpPr>
        <p:spPr>
          <a:xfrm>
            <a:off x="2675780" y="3804344"/>
            <a:ext cx="6840289" cy="373260"/>
          </a:xfrm>
          <a:prstGeom prst="rect">
            <a:avLst/>
          </a:prstGeom>
          <a:noFill/>
        </p:spPr>
        <p:txBody>
          <a:bodyPr wrap="square" lIns="0" tIns="0" rIns="0" bIns="0" anchor="t">
            <a:spAutoFit/>
          </a:bodyPr>
          <a:lstStyle/>
          <a:p>
            <a:pPr algn="ctr">
              <a:lnSpc>
                <a:spcPts val="2940"/>
              </a:lnSpc>
            </a:pPr>
            <a:r>
              <a:rPr sz="2100" b="0" i="0" u="none">
                <a:solidFill>
                  <a:srgbClr val="38BDF8"/>
                </a:solidFill>
                <a:latin typeface="Times New Roman"/>
              </a:rPr>
              <a:t>Các Biện Pháp Bảo Vệ Cá Nhân &amp; Phòng Tránh Bằng Dụng Cụ</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6286500" y="1971675"/>
            <a:ext cx="5334000" cy="3619500"/>
          </a:xfrm>
          <a:prstGeom prst="rect">
            <a:avLst/>
          </a:prstGeom>
        </p:spPr>
      </p:pic>
      <p:sp>
        <p:nvSpPr>
          <p:cNvPr id="4" name="TextBox 3"/>
          <p:cNvSpPr txBox="1"/>
          <p:nvPr/>
        </p:nvSpPr>
        <p:spPr>
          <a:xfrm>
            <a:off x="723900" y="1973580"/>
            <a:ext cx="85725" cy="342900"/>
          </a:xfrm>
          <a:prstGeom prst="rect">
            <a:avLst/>
          </a:prstGeom>
          <a:noFill/>
        </p:spPr>
        <p:txBody>
          <a:bodyPr wrap="square" lIns="0" tIns="0" rIns="0" bIns="0" anchor="t">
            <a:spAutoFit/>
          </a:bodyPr>
          <a:lstStyle/>
          <a:p>
            <a:pPr algn="l"/>
            <a:r>
              <a:rPr sz="1950" b="0" i="0" u="none">
                <a:solidFill>
                  <a:srgbClr val="F1F5F9"/>
                </a:solidFill>
                <a:latin typeface="Times New Roman"/>
              </a:rPr>
              <a:t>•</a:t>
            </a:r>
          </a:p>
        </p:txBody>
      </p:sp>
      <p:sp>
        <p:nvSpPr>
          <p:cNvPr id="5" name="TextBox 4"/>
          <p:cNvSpPr txBox="1"/>
          <p:nvPr/>
        </p:nvSpPr>
        <p:spPr>
          <a:xfrm>
            <a:off x="809625" y="1971675"/>
            <a:ext cx="5095875" cy="693241"/>
          </a:xfrm>
          <a:prstGeom prst="rect">
            <a:avLst/>
          </a:prstGeom>
          <a:noFill/>
        </p:spPr>
        <p:txBody>
          <a:bodyPr wrap="square" lIns="85725" tIns="0" rIns="0" bIns="0" anchor="t">
            <a:spAutoFit/>
          </a:bodyPr>
          <a:lstStyle/>
          <a:p>
            <a:pPr algn="l">
              <a:lnSpc>
                <a:spcPts val="2729"/>
              </a:lnSpc>
            </a:pPr>
            <a:r>
              <a:rPr sz="1950" b="0" i="0" u="none">
                <a:solidFill>
                  <a:srgbClr val="F1F5F9"/>
                </a:solidFill>
                <a:latin typeface="Times New Roman"/>
              </a:rPr>
              <a:t>Găng tay cách điện hạ áp và cao áp đạt tiêu chuẩn kiểm định.</a:t>
            </a:r>
          </a:p>
        </p:txBody>
      </p:sp>
      <p:sp>
        <p:nvSpPr>
          <p:cNvPr id="6" name="TextBox 5"/>
          <p:cNvSpPr txBox="1"/>
          <p:nvPr/>
        </p:nvSpPr>
        <p:spPr>
          <a:xfrm>
            <a:off x="723900" y="2781121"/>
            <a:ext cx="85725" cy="342900"/>
          </a:xfrm>
          <a:prstGeom prst="rect">
            <a:avLst/>
          </a:prstGeom>
          <a:noFill/>
        </p:spPr>
        <p:txBody>
          <a:bodyPr wrap="square" lIns="0" tIns="0" rIns="0" bIns="0" anchor="t">
            <a:spAutoFit/>
          </a:bodyPr>
          <a:lstStyle/>
          <a:p>
            <a:pPr algn="l"/>
            <a:r>
              <a:rPr sz="1950" b="0" i="0" u="none">
                <a:solidFill>
                  <a:srgbClr val="F1F5F9"/>
                </a:solidFill>
                <a:latin typeface="Times New Roman"/>
              </a:rPr>
              <a:t>•</a:t>
            </a:r>
          </a:p>
        </p:txBody>
      </p:sp>
      <p:sp>
        <p:nvSpPr>
          <p:cNvPr id="7" name="TextBox 6"/>
          <p:cNvSpPr txBox="1"/>
          <p:nvPr/>
        </p:nvSpPr>
        <p:spPr>
          <a:xfrm>
            <a:off x="809625" y="2779216"/>
            <a:ext cx="5095875" cy="693241"/>
          </a:xfrm>
          <a:prstGeom prst="rect">
            <a:avLst/>
          </a:prstGeom>
          <a:noFill/>
        </p:spPr>
        <p:txBody>
          <a:bodyPr wrap="square" lIns="85725" tIns="0" rIns="0" bIns="0" anchor="t">
            <a:spAutoFit/>
          </a:bodyPr>
          <a:lstStyle/>
          <a:p>
            <a:pPr algn="l">
              <a:lnSpc>
                <a:spcPts val="2729"/>
              </a:lnSpc>
            </a:pPr>
            <a:r>
              <a:rPr sz="1950" b="0" i="0" u="none">
                <a:solidFill>
                  <a:srgbClr val="F1F5F9"/>
                </a:solidFill>
                <a:latin typeface="Times New Roman"/>
              </a:rPr>
              <a:t>Giày cách điện đế cao su chống trượt và chống đâm thủng.</a:t>
            </a:r>
          </a:p>
        </p:txBody>
      </p:sp>
      <p:sp>
        <p:nvSpPr>
          <p:cNvPr id="8" name="TextBox 7"/>
          <p:cNvSpPr txBox="1"/>
          <p:nvPr/>
        </p:nvSpPr>
        <p:spPr>
          <a:xfrm>
            <a:off x="723900" y="3588662"/>
            <a:ext cx="85725" cy="342900"/>
          </a:xfrm>
          <a:prstGeom prst="rect">
            <a:avLst/>
          </a:prstGeom>
          <a:noFill/>
        </p:spPr>
        <p:txBody>
          <a:bodyPr wrap="square" lIns="0" tIns="0" rIns="0" bIns="0" anchor="t">
            <a:spAutoFit/>
          </a:bodyPr>
          <a:lstStyle/>
          <a:p>
            <a:pPr algn="l"/>
            <a:r>
              <a:rPr sz="1950" b="0" i="0" u="none">
                <a:solidFill>
                  <a:srgbClr val="F1F5F9"/>
                </a:solidFill>
                <a:latin typeface="Times New Roman"/>
              </a:rPr>
              <a:t>•</a:t>
            </a:r>
          </a:p>
        </p:txBody>
      </p:sp>
      <p:sp>
        <p:nvSpPr>
          <p:cNvPr id="9" name="TextBox 8"/>
          <p:cNvSpPr txBox="1"/>
          <p:nvPr/>
        </p:nvSpPr>
        <p:spPr>
          <a:xfrm>
            <a:off x="809625" y="3586757"/>
            <a:ext cx="5095875" cy="693241"/>
          </a:xfrm>
          <a:prstGeom prst="rect">
            <a:avLst/>
          </a:prstGeom>
          <a:noFill/>
        </p:spPr>
        <p:txBody>
          <a:bodyPr wrap="square" lIns="85725" tIns="0" rIns="0" bIns="0" anchor="t">
            <a:spAutoFit/>
          </a:bodyPr>
          <a:lstStyle/>
          <a:p>
            <a:pPr algn="l">
              <a:lnSpc>
                <a:spcPts val="2729"/>
              </a:lnSpc>
            </a:pPr>
            <a:r>
              <a:rPr sz="1950" b="0" i="0" u="none">
                <a:solidFill>
                  <a:srgbClr val="F1F5F9"/>
                </a:solidFill>
                <a:latin typeface="Times New Roman"/>
              </a:rPr>
              <a:t>Mũ bảo hộ cách điện bảo vệ vùng đầu khỏi va đập và hồ quang.</a:t>
            </a:r>
          </a:p>
        </p:txBody>
      </p:sp>
      <p:sp>
        <p:nvSpPr>
          <p:cNvPr id="10" name="TextBox 9"/>
          <p:cNvSpPr txBox="1"/>
          <p:nvPr/>
        </p:nvSpPr>
        <p:spPr>
          <a:xfrm>
            <a:off x="723900" y="4396204"/>
            <a:ext cx="85725" cy="342900"/>
          </a:xfrm>
          <a:prstGeom prst="rect">
            <a:avLst/>
          </a:prstGeom>
          <a:noFill/>
        </p:spPr>
        <p:txBody>
          <a:bodyPr wrap="square" lIns="0" tIns="0" rIns="0" bIns="0" anchor="t">
            <a:spAutoFit/>
          </a:bodyPr>
          <a:lstStyle/>
          <a:p>
            <a:pPr algn="l"/>
            <a:r>
              <a:rPr sz="1950" b="0" i="0" u="none">
                <a:solidFill>
                  <a:srgbClr val="F1F5F9"/>
                </a:solidFill>
                <a:latin typeface="Times New Roman"/>
              </a:rPr>
              <a:t>•</a:t>
            </a:r>
          </a:p>
        </p:txBody>
      </p:sp>
      <p:sp>
        <p:nvSpPr>
          <p:cNvPr id="11" name="TextBox 10"/>
          <p:cNvSpPr txBox="1"/>
          <p:nvPr/>
        </p:nvSpPr>
        <p:spPr>
          <a:xfrm>
            <a:off x="809625" y="4394299"/>
            <a:ext cx="5095875" cy="693241"/>
          </a:xfrm>
          <a:prstGeom prst="rect">
            <a:avLst/>
          </a:prstGeom>
          <a:noFill/>
        </p:spPr>
        <p:txBody>
          <a:bodyPr wrap="square" lIns="85725" tIns="0" rIns="0" bIns="0" anchor="t">
            <a:spAutoFit/>
          </a:bodyPr>
          <a:lstStyle/>
          <a:p>
            <a:pPr algn="l">
              <a:lnSpc>
                <a:spcPts val="2729"/>
              </a:lnSpc>
            </a:pPr>
            <a:r>
              <a:rPr sz="1950" b="0" i="0" u="none">
                <a:solidFill>
                  <a:srgbClr val="F1F5F9"/>
                </a:solidFill>
                <a:latin typeface="Times New Roman"/>
              </a:rPr>
              <a:t>Sử dụng thảm cách điện và ghế cách điện khi thao tác đóng cắt.</a:t>
            </a:r>
          </a:p>
        </p:txBody>
      </p:sp>
      <p:pic>
        <p:nvPicPr>
          <p:cNvPr id="12" name="Picture 11" descr="image.png"/>
          <p:cNvPicPr>
            <a:picLocks noChangeAspect="1"/>
          </p:cNvPicPr>
          <p:nvPr/>
        </p:nvPicPr>
        <p:blipFill>
          <a:blip r:embed="rId4"/>
          <a:stretch>
            <a:fillRect/>
          </a:stretch>
        </p:blipFill>
        <p:spPr>
          <a:xfrm>
            <a:off x="6305550" y="1990725"/>
            <a:ext cx="2334964" cy="171450"/>
          </a:xfrm>
          <a:prstGeom prst="rect">
            <a:avLst/>
          </a:prstGeom>
        </p:spPr>
      </p:pic>
      <p:sp>
        <p:nvSpPr>
          <p:cNvPr id="13" name="TextBox 12"/>
          <p:cNvSpPr txBox="1"/>
          <p:nvPr/>
        </p:nvSpPr>
        <p:spPr>
          <a:xfrm>
            <a:off x="571500" y="476250"/>
            <a:ext cx="11601450" cy="419100"/>
          </a:xfrm>
          <a:prstGeom prst="rect">
            <a:avLst/>
          </a:prstGeom>
          <a:noFill/>
        </p:spPr>
        <p:txBody>
          <a:bodyPr wrap="square" lIns="0" tIns="0" rIns="0" bIns="0" anchor="t">
            <a:spAutoFit/>
          </a:bodyPr>
          <a:lstStyle/>
          <a:p>
            <a:pPr algn="l"/>
            <a:r>
              <a:rPr sz="2850" b="1" i="0" u="none">
                <a:solidFill>
                  <a:srgbClr val="38BDF8"/>
                </a:solidFill>
                <a:latin typeface="Times New Roman"/>
              </a:rPr>
              <a:t>TRANG BỊ BẢO HỘ CÁ NHÂN (PPE)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4507706" y="2205037"/>
            <a:ext cx="3176438" cy="381000"/>
          </a:xfrm>
          <a:prstGeom prst="rect">
            <a:avLst/>
          </a:prstGeom>
        </p:spPr>
      </p:pic>
      <p:sp>
        <p:nvSpPr>
          <p:cNvPr id="4" name="TextBox 3"/>
          <p:cNvSpPr txBox="1"/>
          <p:nvPr/>
        </p:nvSpPr>
        <p:spPr>
          <a:xfrm>
            <a:off x="2418196" y="2776537"/>
            <a:ext cx="7355606" cy="638175"/>
          </a:xfrm>
          <a:prstGeom prst="rect">
            <a:avLst/>
          </a:prstGeom>
          <a:noFill/>
        </p:spPr>
        <p:txBody>
          <a:bodyPr wrap="square" lIns="0" tIns="0" rIns="0" bIns="0" anchor="t">
            <a:spAutoFit/>
          </a:bodyPr>
          <a:lstStyle/>
          <a:p>
            <a:pPr algn="ctr"/>
            <a:r>
              <a:rPr sz="4350" b="1" i="0" u="none" dirty="0">
                <a:solidFill>
                  <a:srgbClr val="FFFFFF"/>
                </a:solidFill>
                <a:latin typeface="Times New Roman"/>
              </a:rPr>
              <a:t>AN TOÀN VẬT LIỆU ĐIỆN</a:t>
            </a:r>
          </a:p>
        </p:txBody>
      </p:sp>
      <p:sp>
        <p:nvSpPr>
          <p:cNvPr id="5" name="TextBox 4"/>
          <p:cNvSpPr txBox="1"/>
          <p:nvPr/>
        </p:nvSpPr>
        <p:spPr>
          <a:xfrm>
            <a:off x="2593330" y="3557587"/>
            <a:ext cx="7005339" cy="713913"/>
          </a:xfrm>
          <a:prstGeom prst="rect">
            <a:avLst/>
          </a:prstGeom>
          <a:noFill/>
        </p:spPr>
        <p:txBody>
          <a:bodyPr wrap="square" lIns="0" tIns="0" rIns="0" bIns="0" anchor="t">
            <a:spAutoFit/>
          </a:bodyPr>
          <a:lstStyle/>
          <a:p>
            <a:pPr algn="ctr">
              <a:lnSpc>
                <a:spcPts val="2940"/>
              </a:lnSpc>
            </a:pPr>
            <a:r>
              <a:rPr sz="2100" b="0" i="0" u="none" dirty="0">
                <a:solidFill>
                  <a:srgbClr val="CBD5E1"/>
                </a:solidFill>
                <a:latin typeface="Times New Roman"/>
              </a:rPr>
              <a:t> </a:t>
            </a:r>
            <a:r>
              <a:rPr sz="2100" b="0" i="0" u="none" dirty="0" err="1">
                <a:solidFill>
                  <a:srgbClr val="CBD5E1"/>
                </a:solidFill>
                <a:latin typeface="Times New Roman"/>
              </a:rPr>
              <a:t>Hệ</a:t>
            </a:r>
            <a:r>
              <a:rPr sz="2100" b="0" i="0" u="none" dirty="0">
                <a:solidFill>
                  <a:srgbClr val="CBD5E1"/>
                </a:solidFill>
                <a:latin typeface="Times New Roman"/>
              </a:rPr>
              <a:t> </a:t>
            </a:r>
            <a:r>
              <a:rPr sz="2100" b="0" i="0" u="none" dirty="0" err="1">
                <a:solidFill>
                  <a:srgbClr val="CBD5E1"/>
                </a:solidFill>
                <a:latin typeface="Times New Roman"/>
              </a:rPr>
              <a:t>Trung</a:t>
            </a:r>
            <a:r>
              <a:rPr sz="2100" b="0" i="0" u="none" dirty="0">
                <a:solidFill>
                  <a:srgbClr val="CBD5E1"/>
                </a:solidFill>
                <a:latin typeface="Times New Roman"/>
              </a:rPr>
              <a:t> </a:t>
            </a:r>
            <a:r>
              <a:rPr sz="2100" b="0" i="0" u="none" dirty="0" err="1">
                <a:solidFill>
                  <a:srgbClr val="CBD5E1"/>
                </a:solidFill>
                <a:latin typeface="Times New Roman"/>
              </a:rPr>
              <a:t>Cấp</a:t>
            </a:r>
            <a:r>
              <a:rPr sz="2100" b="0" i="0" u="none" dirty="0">
                <a:solidFill>
                  <a:srgbClr val="CBD5E1"/>
                </a:solidFill>
                <a:latin typeface="Times New Roman"/>
              </a:rPr>
              <a:t> </a:t>
            </a:r>
            <a:endParaRPr lang="vi-VN" sz="2100" dirty="0">
              <a:solidFill>
                <a:srgbClr val="CBD5E1"/>
              </a:solidFill>
              <a:latin typeface="Times New Roman"/>
            </a:endParaRPr>
          </a:p>
          <a:p>
            <a:pPr algn="ctr">
              <a:lnSpc>
                <a:spcPts val="2940"/>
              </a:lnSpc>
            </a:pPr>
            <a:r>
              <a:rPr lang="vi-VN" sz="2100" b="0" i="0" u="none" dirty="0" err="1">
                <a:solidFill>
                  <a:srgbClr val="CBD5E1"/>
                </a:solidFill>
                <a:latin typeface="Times New Roman"/>
              </a:rPr>
              <a:t>Ngành</a:t>
            </a:r>
            <a:r>
              <a:rPr lang="vi-VN" sz="2100" b="0" i="0" u="none" dirty="0">
                <a:solidFill>
                  <a:srgbClr val="CBD5E1"/>
                </a:solidFill>
                <a:latin typeface="Times New Roman"/>
              </a:rPr>
              <a:t> : </a:t>
            </a:r>
            <a:r>
              <a:rPr lang="vi-VN" sz="2100" b="0" i="0" u="none" dirty="0" err="1">
                <a:solidFill>
                  <a:srgbClr val="CBD5E1"/>
                </a:solidFill>
                <a:latin typeface="Times New Roman"/>
              </a:rPr>
              <a:t>Điện</a:t>
            </a:r>
            <a:r>
              <a:rPr lang="vi-VN" sz="2100" b="0" i="0" u="none" dirty="0">
                <a:solidFill>
                  <a:srgbClr val="CBD5E1"/>
                </a:solidFill>
                <a:latin typeface="Times New Roman"/>
              </a:rPr>
              <a:t> Công </a:t>
            </a:r>
            <a:r>
              <a:rPr lang="vi-VN" sz="2100" b="0" i="0" u="none" dirty="0" err="1">
                <a:solidFill>
                  <a:srgbClr val="CBD5E1"/>
                </a:solidFill>
                <a:latin typeface="Times New Roman"/>
              </a:rPr>
              <a:t>nghiệp</a:t>
            </a:r>
            <a:endParaRPr sz="2100" b="0" i="0" u="none" dirty="0">
              <a:solidFill>
                <a:srgbClr val="CBD5E1"/>
              </a:solidFill>
              <a:latin typeface="Times New Roman"/>
            </a:endParaRPr>
          </a:p>
        </p:txBody>
      </p:sp>
      <p:sp>
        <p:nvSpPr>
          <p:cNvPr id="6" name="TextBox 5"/>
          <p:cNvSpPr txBox="1"/>
          <p:nvPr/>
        </p:nvSpPr>
        <p:spPr>
          <a:xfrm>
            <a:off x="2593330" y="4216598"/>
            <a:ext cx="7005339" cy="293340"/>
          </a:xfrm>
          <a:prstGeom prst="rect">
            <a:avLst/>
          </a:prstGeom>
          <a:noFill/>
        </p:spPr>
        <p:txBody>
          <a:bodyPr wrap="square" lIns="0" tIns="0" rIns="0" bIns="0" anchor="t">
            <a:spAutoFit/>
          </a:bodyPr>
          <a:lstStyle/>
          <a:p>
            <a:pPr algn="ctr">
              <a:lnSpc>
                <a:spcPts val="2310"/>
              </a:lnSpc>
            </a:pPr>
            <a:r>
              <a:rPr sz="1650" b="0" i="0" u="none">
                <a:solidFill>
                  <a:srgbClr val="94A3B8"/>
                </a:solidFill>
                <a:latin typeface="Times New Roman"/>
              </a:rPr>
              <a:t>Trường Cao Đẳng Kinh Tế - Kỹ Thuật Công Thương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054721"/>
            <a:ext cx="3492549" cy="3453407"/>
          </a:xfrm>
          <a:prstGeom prst="rect">
            <a:avLst/>
          </a:prstGeom>
        </p:spPr>
      </p:pic>
      <p:pic>
        <p:nvPicPr>
          <p:cNvPr id="4" name="Picture 3" descr="image.png"/>
          <p:cNvPicPr>
            <a:picLocks noChangeAspect="1"/>
          </p:cNvPicPr>
          <p:nvPr/>
        </p:nvPicPr>
        <p:blipFill>
          <a:blip r:embed="rId4"/>
          <a:stretch>
            <a:fillRect/>
          </a:stretch>
        </p:blipFill>
        <p:spPr>
          <a:xfrm>
            <a:off x="4349799" y="2054721"/>
            <a:ext cx="3492549" cy="3453407"/>
          </a:xfrm>
          <a:prstGeom prst="rect">
            <a:avLst/>
          </a:prstGeom>
        </p:spPr>
      </p:pic>
      <p:pic>
        <p:nvPicPr>
          <p:cNvPr id="5" name="Picture 4" descr="image.png"/>
          <p:cNvPicPr>
            <a:picLocks noChangeAspect="1"/>
          </p:cNvPicPr>
          <p:nvPr/>
        </p:nvPicPr>
        <p:blipFill>
          <a:blip r:embed="rId5"/>
          <a:stretch>
            <a:fillRect/>
          </a:stretch>
        </p:blipFill>
        <p:spPr>
          <a:xfrm>
            <a:off x="8128099" y="2054721"/>
            <a:ext cx="3492549" cy="3453407"/>
          </a:xfrm>
          <a:prstGeom prst="rect">
            <a:avLst/>
          </a:prstGeom>
        </p:spPr>
      </p:pic>
      <p:sp>
        <p:nvSpPr>
          <p:cNvPr id="6" name="TextBox 5"/>
          <p:cNvSpPr txBox="1"/>
          <p:nvPr/>
        </p:nvSpPr>
        <p:spPr>
          <a:xfrm>
            <a:off x="744218" y="2940546"/>
            <a:ext cx="3147112" cy="647700"/>
          </a:xfrm>
          <a:prstGeom prst="rect">
            <a:avLst/>
          </a:prstGeom>
          <a:noFill/>
        </p:spPr>
        <p:txBody>
          <a:bodyPr wrap="square" lIns="0" tIns="0" rIns="0" bIns="0" anchor="t">
            <a:spAutoFit/>
          </a:bodyPr>
          <a:lstStyle/>
          <a:p>
            <a:pPr algn="ctr"/>
            <a:r>
              <a:rPr sz="2250" b="1" i="0" u="none">
                <a:solidFill>
                  <a:srgbClr val="00ECEC"/>
                </a:solidFill>
                <a:latin typeface="Times New Roman"/>
              </a:rPr>
              <a:t>Kìm &amp; Dụng Cụ Handtools</a:t>
            </a:r>
          </a:p>
        </p:txBody>
      </p:sp>
      <p:sp>
        <p:nvSpPr>
          <p:cNvPr id="7" name="TextBox 6"/>
          <p:cNvSpPr txBox="1"/>
          <p:nvPr/>
        </p:nvSpPr>
        <p:spPr>
          <a:xfrm>
            <a:off x="819150" y="3731121"/>
            <a:ext cx="2997249" cy="1386482"/>
          </a:xfrm>
          <a:prstGeom prst="rect">
            <a:avLst/>
          </a:prstGeom>
          <a:noFill/>
        </p:spPr>
        <p:txBody>
          <a:bodyPr wrap="square" lIns="0" tIns="0" rIns="0" bIns="0" anchor="t">
            <a:spAutoFit/>
          </a:bodyPr>
          <a:lstStyle/>
          <a:p>
            <a:pPr algn="ctr">
              <a:lnSpc>
                <a:spcPts val="2729"/>
              </a:lnSpc>
            </a:pPr>
            <a:r>
              <a:rPr sz="1950" b="0" i="0" u="none">
                <a:solidFill>
                  <a:srgbClr val="F1F5F9"/>
                </a:solidFill>
                <a:latin typeface="Times New Roman"/>
              </a:rPr>
              <a:t>Cán bọc nhựa cách điện chuyên dụng chịu điện áp đến 1000V theo tiêu chuẩn VDE/IEC.</a:t>
            </a:r>
          </a:p>
        </p:txBody>
      </p:sp>
      <p:sp>
        <p:nvSpPr>
          <p:cNvPr id="8" name="TextBox 7"/>
          <p:cNvSpPr txBox="1"/>
          <p:nvPr/>
        </p:nvSpPr>
        <p:spPr>
          <a:xfrm>
            <a:off x="4522518" y="2940546"/>
            <a:ext cx="3147112" cy="323850"/>
          </a:xfrm>
          <a:prstGeom prst="rect">
            <a:avLst/>
          </a:prstGeom>
          <a:noFill/>
        </p:spPr>
        <p:txBody>
          <a:bodyPr wrap="square" lIns="0" tIns="0" rIns="0" bIns="0" anchor="t">
            <a:spAutoFit/>
          </a:bodyPr>
          <a:lstStyle/>
          <a:p>
            <a:pPr algn="ctr"/>
            <a:r>
              <a:rPr sz="2250" b="1" i="0" u="none">
                <a:solidFill>
                  <a:srgbClr val="00ECEC"/>
                </a:solidFill>
                <a:latin typeface="Times New Roman"/>
              </a:rPr>
              <a:t>Bút Thử Điện</a:t>
            </a:r>
          </a:p>
        </p:txBody>
      </p:sp>
      <p:sp>
        <p:nvSpPr>
          <p:cNvPr id="9" name="TextBox 8"/>
          <p:cNvSpPr txBox="1"/>
          <p:nvPr/>
        </p:nvSpPr>
        <p:spPr>
          <a:xfrm>
            <a:off x="4597449" y="3407271"/>
            <a:ext cx="2997249" cy="1039862"/>
          </a:xfrm>
          <a:prstGeom prst="rect">
            <a:avLst/>
          </a:prstGeom>
          <a:noFill/>
        </p:spPr>
        <p:txBody>
          <a:bodyPr wrap="square" lIns="0" tIns="0" rIns="0" bIns="0" anchor="t">
            <a:spAutoFit/>
          </a:bodyPr>
          <a:lstStyle/>
          <a:p>
            <a:pPr algn="ctr">
              <a:lnSpc>
                <a:spcPts val="2729"/>
              </a:lnSpc>
            </a:pPr>
            <a:r>
              <a:rPr sz="1950" b="0" i="0" u="none">
                <a:solidFill>
                  <a:srgbClr val="F1F5F9"/>
                </a:solidFill>
                <a:latin typeface="Times New Roman"/>
              </a:rPr>
              <a:t>Dùng kiểm tra điện áp trước khi thực hiện các thao tác sửa chữa, lắp đặt.</a:t>
            </a:r>
          </a:p>
        </p:txBody>
      </p:sp>
      <p:sp>
        <p:nvSpPr>
          <p:cNvPr id="10" name="TextBox 9"/>
          <p:cNvSpPr txBox="1"/>
          <p:nvPr/>
        </p:nvSpPr>
        <p:spPr>
          <a:xfrm>
            <a:off x="8300817" y="2940546"/>
            <a:ext cx="3147112" cy="323850"/>
          </a:xfrm>
          <a:prstGeom prst="rect">
            <a:avLst/>
          </a:prstGeom>
          <a:noFill/>
        </p:spPr>
        <p:txBody>
          <a:bodyPr wrap="square" lIns="0" tIns="0" rIns="0" bIns="0" anchor="t">
            <a:spAutoFit/>
          </a:bodyPr>
          <a:lstStyle/>
          <a:p>
            <a:pPr algn="ctr"/>
            <a:r>
              <a:rPr sz="2250" b="1" i="0" u="none">
                <a:solidFill>
                  <a:srgbClr val="00ECEC"/>
                </a:solidFill>
                <a:latin typeface="Times New Roman"/>
              </a:rPr>
              <a:t>Sào Cách Điện</a:t>
            </a:r>
          </a:p>
        </p:txBody>
      </p:sp>
      <p:sp>
        <p:nvSpPr>
          <p:cNvPr id="11" name="TextBox 10"/>
          <p:cNvSpPr txBox="1"/>
          <p:nvPr/>
        </p:nvSpPr>
        <p:spPr>
          <a:xfrm>
            <a:off x="8375749" y="3407271"/>
            <a:ext cx="2997249" cy="1039862"/>
          </a:xfrm>
          <a:prstGeom prst="rect">
            <a:avLst/>
          </a:prstGeom>
          <a:noFill/>
        </p:spPr>
        <p:txBody>
          <a:bodyPr wrap="square" lIns="0" tIns="0" rIns="0" bIns="0" anchor="t">
            <a:spAutoFit/>
          </a:bodyPr>
          <a:lstStyle/>
          <a:p>
            <a:pPr algn="ctr">
              <a:lnSpc>
                <a:spcPts val="2729"/>
              </a:lnSpc>
            </a:pPr>
            <a:r>
              <a:rPr sz="1950" b="0" i="0" u="none">
                <a:solidFill>
                  <a:srgbClr val="F1F5F9"/>
                </a:solidFill>
                <a:latin typeface="Times New Roman"/>
              </a:rPr>
              <a:t>Sử dụng trong đóng cắt dao cách ly và thao tác sửa chữa trên đường dây cao áp.</a:t>
            </a:r>
          </a:p>
        </p:txBody>
      </p:sp>
      <p:pic>
        <p:nvPicPr>
          <p:cNvPr id="12" name="Picture 11" descr="image.png"/>
          <p:cNvPicPr>
            <a:picLocks noChangeAspect="1"/>
          </p:cNvPicPr>
          <p:nvPr/>
        </p:nvPicPr>
        <p:blipFill>
          <a:blip r:embed="rId6"/>
          <a:stretch>
            <a:fillRect/>
          </a:stretch>
        </p:blipFill>
        <p:spPr>
          <a:xfrm>
            <a:off x="2103387" y="2321421"/>
            <a:ext cx="428625" cy="428625"/>
          </a:xfrm>
          <a:prstGeom prst="rect">
            <a:avLst/>
          </a:prstGeom>
        </p:spPr>
      </p:pic>
      <p:pic>
        <p:nvPicPr>
          <p:cNvPr id="13" name="Picture 12" descr="image.png"/>
          <p:cNvPicPr>
            <a:picLocks noChangeAspect="1"/>
          </p:cNvPicPr>
          <p:nvPr/>
        </p:nvPicPr>
        <p:blipFill>
          <a:blip r:embed="rId7"/>
          <a:stretch>
            <a:fillRect/>
          </a:stretch>
        </p:blipFill>
        <p:spPr>
          <a:xfrm>
            <a:off x="5910262" y="2321421"/>
            <a:ext cx="371475" cy="428625"/>
          </a:xfrm>
          <a:prstGeom prst="rect">
            <a:avLst/>
          </a:prstGeom>
        </p:spPr>
      </p:pic>
      <p:pic>
        <p:nvPicPr>
          <p:cNvPr id="14" name="Picture 13" descr="image.png"/>
          <p:cNvPicPr>
            <a:picLocks noChangeAspect="1"/>
          </p:cNvPicPr>
          <p:nvPr/>
        </p:nvPicPr>
        <p:blipFill>
          <a:blip r:embed="rId8"/>
          <a:stretch>
            <a:fillRect/>
          </a:stretch>
        </p:blipFill>
        <p:spPr>
          <a:xfrm>
            <a:off x="9659987" y="2321421"/>
            <a:ext cx="428625" cy="428625"/>
          </a:xfrm>
          <a:prstGeom prst="rect">
            <a:avLst/>
          </a:prstGeom>
        </p:spPr>
      </p:pic>
      <p:sp>
        <p:nvSpPr>
          <p:cNvPr id="15" name="TextBox 14"/>
          <p:cNvSpPr txBox="1"/>
          <p:nvPr/>
        </p:nvSpPr>
        <p:spPr>
          <a:xfrm>
            <a:off x="571500" y="476250"/>
            <a:ext cx="11601450" cy="419100"/>
          </a:xfrm>
          <a:prstGeom prst="rect">
            <a:avLst/>
          </a:prstGeom>
          <a:noFill/>
        </p:spPr>
        <p:txBody>
          <a:bodyPr wrap="square" lIns="0" tIns="0" rIns="0" bIns="0" anchor="t">
            <a:spAutoFit/>
          </a:bodyPr>
          <a:lstStyle/>
          <a:p>
            <a:pPr algn="l"/>
            <a:r>
              <a:rPr sz="2850" b="1" i="0" u="none">
                <a:solidFill>
                  <a:srgbClr val="38BDF8"/>
                </a:solidFill>
                <a:latin typeface="Times New Roman"/>
              </a:rPr>
              <a:t>DỤNG CỤ THAO TÁC CÁCH ĐIỆN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524500" y="2775644"/>
            <a:ext cx="1143000" cy="38100"/>
          </a:xfrm>
          <a:prstGeom prst="rect">
            <a:avLst/>
          </a:prstGeom>
          <a:solidFill>
            <a:srgbClr val="38BD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4605036" y="3051869"/>
            <a:ext cx="2981778" cy="609600"/>
          </a:xfrm>
          <a:prstGeom prst="rect">
            <a:avLst/>
          </a:prstGeom>
          <a:noFill/>
        </p:spPr>
        <p:txBody>
          <a:bodyPr wrap="square" lIns="0" tIns="0" rIns="0" bIns="0" anchor="t">
            <a:spAutoFit/>
          </a:bodyPr>
          <a:lstStyle/>
          <a:p>
            <a:pPr algn="ctr"/>
            <a:r>
              <a:rPr sz="4200" b="1" i="0" u="none">
                <a:solidFill>
                  <a:srgbClr val="FFFFFF"/>
                </a:solidFill>
                <a:latin typeface="Times New Roman"/>
              </a:rPr>
              <a:t>CHƯƠNG 2</a:t>
            </a:r>
          </a:p>
        </p:txBody>
      </p:sp>
      <p:sp>
        <p:nvSpPr>
          <p:cNvPr id="5" name="TextBox 4"/>
          <p:cNvSpPr txBox="1"/>
          <p:nvPr/>
        </p:nvSpPr>
        <p:spPr>
          <a:xfrm>
            <a:off x="3497907" y="3804344"/>
            <a:ext cx="5196036" cy="373260"/>
          </a:xfrm>
          <a:prstGeom prst="rect">
            <a:avLst/>
          </a:prstGeom>
          <a:noFill/>
        </p:spPr>
        <p:txBody>
          <a:bodyPr wrap="square" lIns="0" tIns="0" rIns="0" bIns="0" anchor="t">
            <a:spAutoFit/>
          </a:bodyPr>
          <a:lstStyle/>
          <a:p>
            <a:pPr algn="ctr">
              <a:lnSpc>
                <a:spcPts val="2940"/>
              </a:lnSpc>
            </a:pPr>
            <a:r>
              <a:rPr sz="2100" b="0" i="0" u="none">
                <a:solidFill>
                  <a:srgbClr val="38BDF8"/>
                </a:solidFill>
                <a:latin typeface="Times New Roman"/>
              </a:rPr>
              <a:t>Vật Liệu Cách Điện &amp; Thiết Bị Bảo Vệ An Toàn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571500" y="476250"/>
            <a:ext cx="5600700" cy="838200"/>
          </a:xfrm>
          <a:prstGeom prst="rect">
            <a:avLst/>
          </a:prstGeom>
          <a:noFill/>
        </p:spPr>
        <p:txBody>
          <a:bodyPr wrap="square" lIns="0" tIns="0" rIns="0" bIns="0" anchor="t">
            <a:spAutoFit/>
          </a:bodyPr>
          <a:lstStyle/>
          <a:p>
            <a:pPr algn="l"/>
            <a:r>
              <a:rPr sz="2850" b="1" i="0" u="none">
                <a:solidFill>
                  <a:srgbClr val="38BDF8"/>
                </a:solidFill>
                <a:latin typeface="Times New Roman"/>
              </a:rPr>
              <a:t>THIẾT BỊ CHỐNG DÒNG RÒ RCD</a:t>
            </a:r>
          </a:p>
        </p:txBody>
      </p:sp>
      <p:pic>
        <p:nvPicPr>
          <p:cNvPr id="4" name="Picture 3" descr="image.png"/>
          <p:cNvPicPr>
            <a:picLocks noChangeAspect="1"/>
          </p:cNvPicPr>
          <p:nvPr/>
        </p:nvPicPr>
        <p:blipFill>
          <a:blip r:embed="rId3"/>
          <a:stretch>
            <a:fillRect/>
          </a:stretch>
        </p:blipFill>
        <p:spPr>
          <a:xfrm>
            <a:off x="6286500" y="0"/>
            <a:ext cx="5905500" cy="6858000"/>
          </a:xfrm>
          <a:prstGeom prst="rect">
            <a:avLst/>
          </a:prstGeom>
        </p:spPr>
      </p:pic>
      <p:sp>
        <p:nvSpPr>
          <p:cNvPr id="5" name="TextBox 4"/>
          <p:cNvSpPr txBox="1"/>
          <p:nvPr/>
        </p:nvSpPr>
        <p:spPr>
          <a:xfrm>
            <a:off x="571500" y="1600200"/>
            <a:ext cx="5600700" cy="323850"/>
          </a:xfrm>
          <a:prstGeom prst="rect">
            <a:avLst/>
          </a:prstGeom>
          <a:noFill/>
        </p:spPr>
        <p:txBody>
          <a:bodyPr wrap="square" lIns="0" tIns="0" rIns="0" bIns="0" anchor="t">
            <a:spAutoFit/>
          </a:bodyPr>
          <a:lstStyle/>
          <a:p>
            <a:pPr algn="l"/>
            <a:r>
              <a:rPr sz="2250" b="1" i="0" u="none">
                <a:solidFill>
                  <a:srgbClr val="00ECEC"/>
                </a:solidFill>
                <a:latin typeface="Times New Roman"/>
              </a:rPr>
              <a:t>Bảo Vệ Tự Động Nhanh Chóng</a:t>
            </a:r>
          </a:p>
        </p:txBody>
      </p:sp>
      <p:sp>
        <p:nvSpPr>
          <p:cNvPr id="6" name="TextBox 5"/>
          <p:cNvSpPr txBox="1"/>
          <p:nvPr/>
        </p:nvSpPr>
        <p:spPr>
          <a:xfrm>
            <a:off x="571500" y="2066925"/>
            <a:ext cx="5334000" cy="1039862"/>
          </a:xfrm>
          <a:prstGeom prst="rect">
            <a:avLst/>
          </a:prstGeom>
          <a:noFill/>
        </p:spPr>
        <p:txBody>
          <a:bodyPr wrap="square" lIns="0" tIns="0" rIns="0" bIns="0" anchor="t">
            <a:spAutoFit/>
          </a:bodyPr>
          <a:lstStyle/>
          <a:p>
            <a:pPr algn="l">
              <a:lnSpc>
                <a:spcPts val="2729"/>
              </a:lnSpc>
            </a:pPr>
            <a:r>
              <a:rPr sz="1950" b="0" i="0" u="none">
                <a:solidFill>
                  <a:srgbClr val="F1F5F9"/>
                </a:solidFill>
                <a:latin typeface="Times New Roman"/>
              </a:rPr>
              <a:t>RCD (Residual Current Device) là thiết bị bảo vệ an toàn tiên tiến, có khả năng phát hiện sự mất cân bằng giữa dòng điện đi và dòng điện về.</a:t>
            </a:r>
          </a:p>
        </p:txBody>
      </p:sp>
      <p:sp>
        <p:nvSpPr>
          <p:cNvPr id="7" name="TextBox 6"/>
          <p:cNvSpPr txBox="1"/>
          <p:nvPr/>
        </p:nvSpPr>
        <p:spPr>
          <a:xfrm>
            <a:off x="571500" y="3297287"/>
            <a:ext cx="5334000" cy="1039862"/>
          </a:xfrm>
          <a:prstGeom prst="rect">
            <a:avLst/>
          </a:prstGeom>
          <a:noFill/>
        </p:spPr>
        <p:txBody>
          <a:bodyPr wrap="square" lIns="0" tIns="0" rIns="0" bIns="0" anchor="t">
            <a:spAutoFit/>
          </a:bodyPr>
          <a:lstStyle/>
          <a:p>
            <a:pPr algn="l">
              <a:lnSpc>
                <a:spcPts val="2729"/>
              </a:lnSpc>
            </a:pPr>
            <a:r>
              <a:rPr sz="1950" b="0" i="0" u="none">
                <a:solidFill>
                  <a:srgbClr val="F1F5F9"/>
                </a:solidFill>
                <a:latin typeface="Times New Roman"/>
              </a:rPr>
              <a:t>Ngắt kết nối điện tự động chỉ trong vài mili giây khi có dòng điện rò rỉ qua cơ thể người, triệt tiêu nguy cơ giật điện tử vong.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6286500" y="1971675"/>
            <a:ext cx="5334000" cy="3619500"/>
          </a:xfrm>
          <a:prstGeom prst="rect">
            <a:avLst/>
          </a:prstGeom>
        </p:spPr>
      </p:pic>
      <p:pic>
        <p:nvPicPr>
          <p:cNvPr id="4" name="Picture 3" descr="image.png"/>
          <p:cNvPicPr>
            <a:picLocks noChangeAspect="1"/>
          </p:cNvPicPr>
          <p:nvPr/>
        </p:nvPicPr>
        <p:blipFill>
          <a:blip r:embed="rId4"/>
          <a:stretch>
            <a:fillRect/>
          </a:stretch>
        </p:blipFill>
        <p:spPr>
          <a:xfrm>
            <a:off x="6305550" y="2343150"/>
            <a:ext cx="5295900" cy="2847975"/>
          </a:xfrm>
          <a:prstGeom prst="rect">
            <a:avLst/>
          </a:prstGeom>
        </p:spPr>
      </p:pic>
      <p:pic>
        <p:nvPicPr>
          <p:cNvPr id="5" name="Picture 4" descr="image.png"/>
          <p:cNvPicPr>
            <a:picLocks noChangeAspect="1"/>
          </p:cNvPicPr>
          <p:nvPr/>
        </p:nvPicPr>
        <p:blipFill>
          <a:blip r:embed="rId5"/>
          <a:stretch>
            <a:fillRect/>
          </a:stretch>
        </p:blipFill>
        <p:spPr>
          <a:xfrm>
            <a:off x="6305550" y="5191125"/>
            <a:ext cx="5295900" cy="381000"/>
          </a:xfrm>
          <a:prstGeom prst="rect">
            <a:avLst/>
          </a:prstGeom>
        </p:spPr>
      </p:pic>
      <p:pic>
        <p:nvPicPr>
          <p:cNvPr id="6" name="Picture 5" descr="image.png"/>
          <p:cNvPicPr>
            <a:picLocks noChangeAspect="1"/>
          </p:cNvPicPr>
          <p:nvPr/>
        </p:nvPicPr>
        <p:blipFill>
          <a:blip r:embed="rId6"/>
          <a:stretch>
            <a:fillRect/>
          </a:stretch>
        </p:blipFill>
        <p:spPr>
          <a:xfrm>
            <a:off x="6715125" y="5353050"/>
            <a:ext cx="3889325" cy="57150"/>
          </a:xfrm>
          <a:prstGeom prst="rect">
            <a:avLst/>
          </a:prstGeom>
        </p:spPr>
      </p:pic>
      <p:sp>
        <p:nvSpPr>
          <p:cNvPr id="7" name="TextBox 6"/>
          <p:cNvSpPr txBox="1"/>
          <p:nvPr/>
        </p:nvSpPr>
        <p:spPr>
          <a:xfrm>
            <a:off x="723900" y="1973580"/>
            <a:ext cx="85725" cy="342900"/>
          </a:xfrm>
          <a:prstGeom prst="rect">
            <a:avLst/>
          </a:prstGeom>
          <a:noFill/>
        </p:spPr>
        <p:txBody>
          <a:bodyPr wrap="square" lIns="0" tIns="0" rIns="0" bIns="0" anchor="t">
            <a:spAutoFit/>
          </a:bodyPr>
          <a:lstStyle/>
          <a:p>
            <a:pPr algn="l"/>
            <a:r>
              <a:rPr sz="1950" b="0" i="0" u="none">
                <a:solidFill>
                  <a:srgbClr val="F1F5F9"/>
                </a:solidFill>
                <a:latin typeface="Times New Roman"/>
              </a:rPr>
              <a:t>•</a:t>
            </a:r>
          </a:p>
        </p:txBody>
      </p:sp>
      <p:sp>
        <p:nvSpPr>
          <p:cNvPr id="8" name="TextBox 7"/>
          <p:cNvSpPr txBox="1"/>
          <p:nvPr/>
        </p:nvSpPr>
        <p:spPr>
          <a:xfrm>
            <a:off x="809625" y="1971675"/>
            <a:ext cx="5095875" cy="693241"/>
          </a:xfrm>
          <a:prstGeom prst="rect">
            <a:avLst/>
          </a:prstGeom>
          <a:noFill/>
        </p:spPr>
        <p:txBody>
          <a:bodyPr wrap="square" lIns="85725" tIns="0" rIns="0" bIns="0" anchor="t">
            <a:spAutoFit/>
          </a:bodyPr>
          <a:lstStyle/>
          <a:p>
            <a:pPr algn="l">
              <a:lnSpc>
                <a:spcPts val="2729"/>
              </a:lnSpc>
            </a:pPr>
            <a:r>
              <a:rPr sz="1950" b="0" i="0" u="none">
                <a:solidFill>
                  <a:srgbClr val="F1F5F9"/>
                </a:solidFill>
                <a:latin typeface="Times New Roman"/>
              </a:rPr>
              <a:t>So sánh tổng dòng điện đi ($I_{đi}$) và dòng điện về ($I_{về}$).</a:t>
            </a:r>
          </a:p>
        </p:txBody>
      </p:sp>
      <p:sp>
        <p:nvSpPr>
          <p:cNvPr id="9" name="TextBox 8"/>
          <p:cNvSpPr txBox="1"/>
          <p:nvPr/>
        </p:nvSpPr>
        <p:spPr>
          <a:xfrm>
            <a:off x="723900" y="2781121"/>
            <a:ext cx="85725" cy="342900"/>
          </a:xfrm>
          <a:prstGeom prst="rect">
            <a:avLst/>
          </a:prstGeom>
          <a:noFill/>
        </p:spPr>
        <p:txBody>
          <a:bodyPr wrap="square" lIns="0" tIns="0" rIns="0" bIns="0" anchor="t">
            <a:spAutoFit/>
          </a:bodyPr>
          <a:lstStyle/>
          <a:p>
            <a:pPr algn="l"/>
            <a:r>
              <a:rPr sz="1950" b="0" i="0" u="none">
                <a:solidFill>
                  <a:srgbClr val="F1F5F9"/>
                </a:solidFill>
                <a:latin typeface="Times New Roman"/>
              </a:rPr>
              <a:t>•</a:t>
            </a:r>
          </a:p>
        </p:txBody>
      </p:sp>
      <p:sp>
        <p:nvSpPr>
          <p:cNvPr id="10" name="TextBox 9"/>
          <p:cNvSpPr txBox="1"/>
          <p:nvPr/>
        </p:nvSpPr>
        <p:spPr>
          <a:xfrm>
            <a:off x="809625" y="2779216"/>
            <a:ext cx="5095875" cy="346620"/>
          </a:xfrm>
          <a:prstGeom prst="rect">
            <a:avLst/>
          </a:prstGeom>
          <a:noFill/>
        </p:spPr>
        <p:txBody>
          <a:bodyPr wrap="square" lIns="85725" tIns="0" rIns="0" bIns="0" anchor="t">
            <a:spAutoFit/>
          </a:bodyPr>
          <a:lstStyle/>
          <a:p>
            <a:pPr algn="l">
              <a:lnSpc>
                <a:spcPts val="2729"/>
              </a:lnSpc>
            </a:pPr>
            <a:r>
              <a:rPr sz="1950" b="0" i="0" u="none">
                <a:solidFill>
                  <a:srgbClr val="F1F5F9"/>
                </a:solidFill>
                <a:latin typeface="Times New Roman"/>
              </a:rPr>
              <a:t>Khi hệ thống bình thường: $I_{đi} - I_{về} = 0$.</a:t>
            </a:r>
          </a:p>
        </p:txBody>
      </p:sp>
      <p:sp>
        <p:nvSpPr>
          <p:cNvPr id="11" name="TextBox 10"/>
          <p:cNvSpPr txBox="1"/>
          <p:nvPr/>
        </p:nvSpPr>
        <p:spPr>
          <a:xfrm>
            <a:off x="723900" y="3242042"/>
            <a:ext cx="85725" cy="342900"/>
          </a:xfrm>
          <a:prstGeom prst="rect">
            <a:avLst/>
          </a:prstGeom>
          <a:noFill/>
        </p:spPr>
        <p:txBody>
          <a:bodyPr wrap="square" lIns="0" tIns="0" rIns="0" bIns="0" anchor="t">
            <a:spAutoFit/>
          </a:bodyPr>
          <a:lstStyle/>
          <a:p>
            <a:pPr algn="l"/>
            <a:r>
              <a:rPr sz="1950" b="0" i="0" u="none">
                <a:solidFill>
                  <a:srgbClr val="F1F5F9"/>
                </a:solidFill>
                <a:latin typeface="Times New Roman"/>
              </a:rPr>
              <a:t>•</a:t>
            </a:r>
          </a:p>
        </p:txBody>
      </p:sp>
      <p:sp>
        <p:nvSpPr>
          <p:cNvPr id="12" name="TextBox 11"/>
          <p:cNvSpPr txBox="1"/>
          <p:nvPr/>
        </p:nvSpPr>
        <p:spPr>
          <a:xfrm>
            <a:off x="809625" y="3240137"/>
            <a:ext cx="5095875" cy="693241"/>
          </a:xfrm>
          <a:prstGeom prst="rect">
            <a:avLst/>
          </a:prstGeom>
          <a:noFill/>
        </p:spPr>
        <p:txBody>
          <a:bodyPr wrap="square" lIns="85725" tIns="0" rIns="0" bIns="0" anchor="t">
            <a:spAutoFit/>
          </a:bodyPr>
          <a:lstStyle/>
          <a:p>
            <a:pPr algn="l">
              <a:lnSpc>
                <a:spcPts val="2729"/>
              </a:lnSpc>
            </a:pPr>
            <a:r>
              <a:rPr sz="1950" b="0" i="0" u="none">
                <a:solidFill>
                  <a:srgbClr val="F1F5F9"/>
                </a:solidFill>
                <a:latin typeface="Times New Roman"/>
              </a:rPr>
              <a:t>Khi có rò điện qua người: $\Delta I = I_{đi} - I_{về} \ge I_{\Delta n}$.</a:t>
            </a:r>
          </a:p>
        </p:txBody>
      </p:sp>
      <p:sp>
        <p:nvSpPr>
          <p:cNvPr id="13" name="TextBox 12"/>
          <p:cNvSpPr txBox="1"/>
          <p:nvPr/>
        </p:nvSpPr>
        <p:spPr>
          <a:xfrm>
            <a:off x="723900" y="4049583"/>
            <a:ext cx="85725" cy="342900"/>
          </a:xfrm>
          <a:prstGeom prst="rect">
            <a:avLst/>
          </a:prstGeom>
          <a:noFill/>
        </p:spPr>
        <p:txBody>
          <a:bodyPr wrap="square" lIns="0" tIns="0" rIns="0" bIns="0" anchor="t">
            <a:spAutoFit/>
          </a:bodyPr>
          <a:lstStyle/>
          <a:p>
            <a:pPr algn="l"/>
            <a:r>
              <a:rPr sz="1950" b="0" i="0" u="none">
                <a:solidFill>
                  <a:srgbClr val="F1F5F9"/>
                </a:solidFill>
                <a:latin typeface="Times New Roman"/>
              </a:rPr>
              <a:t>•</a:t>
            </a:r>
          </a:p>
        </p:txBody>
      </p:sp>
      <p:sp>
        <p:nvSpPr>
          <p:cNvPr id="14" name="TextBox 13"/>
          <p:cNvSpPr txBox="1"/>
          <p:nvPr/>
        </p:nvSpPr>
        <p:spPr>
          <a:xfrm>
            <a:off x="809625" y="4047678"/>
            <a:ext cx="5095875" cy="693241"/>
          </a:xfrm>
          <a:prstGeom prst="rect">
            <a:avLst/>
          </a:prstGeom>
          <a:noFill/>
        </p:spPr>
        <p:txBody>
          <a:bodyPr wrap="square" lIns="85725" tIns="0" rIns="0" bIns="0" anchor="t">
            <a:spAutoFit/>
          </a:bodyPr>
          <a:lstStyle/>
          <a:p>
            <a:pPr algn="l">
              <a:lnSpc>
                <a:spcPts val="2729"/>
              </a:lnSpc>
            </a:pPr>
            <a:r>
              <a:rPr sz="1950" b="0" i="0" u="none">
                <a:solidFill>
                  <a:srgbClr val="F1F5F9"/>
                </a:solidFill>
                <a:latin typeface="Times New Roman"/>
              </a:rPr>
              <a:t>RCD lập tức tác động cuộn ngắt tự động trong thời gian $&lt; 0.03$ giây.</a:t>
            </a:r>
          </a:p>
        </p:txBody>
      </p:sp>
      <p:pic>
        <p:nvPicPr>
          <p:cNvPr id="15" name="Picture 14" descr="image.png"/>
          <p:cNvPicPr>
            <a:picLocks noChangeAspect="1"/>
          </p:cNvPicPr>
          <p:nvPr/>
        </p:nvPicPr>
        <p:blipFill>
          <a:blip r:embed="rId7"/>
          <a:stretch>
            <a:fillRect/>
          </a:stretch>
        </p:blipFill>
        <p:spPr>
          <a:xfrm>
            <a:off x="6305550" y="1990725"/>
            <a:ext cx="5295900" cy="352425"/>
          </a:xfrm>
          <a:prstGeom prst="rect">
            <a:avLst/>
          </a:prstGeom>
        </p:spPr>
      </p:pic>
      <p:pic>
        <p:nvPicPr>
          <p:cNvPr id="16" name="Picture 15" descr="image.png"/>
          <p:cNvPicPr>
            <a:picLocks noChangeAspect="1"/>
          </p:cNvPicPr>
          <p:nvPr/>
        </p:nvPicPr>
        <p:blipFill>
          <a:blip r:embed="rId8"/>
          <a:stretch>
            <a:fillRect/>
          </a:stretch>
        </p:blipFill>
        <p:spPr>
          <a:xfrm>
            <a:off x="6448425" y="5286375"/>
            <a:ext cx="123825" cy="190500"/>
          </a:xfrm>
          <a:prstGeom prst="rect">
            <a:avLst/>
          </a:prstGeom>
        </p:spPr>
      </p:pic>
      <p:sp>
        <p:nvSpPr>
          <p:cNvPr id="17" name="TextBox 16"/>
          <p:cNvSpPr txBox="1"/>
          <p:nvPr/>
        </p:nvSpPr>
        <p:spPr>
          <a:xfrm>
            <a:off x="10747325" y="5305425"/>
            <a:ext cx="711249" cy="152400"/>
          </a:xfrm>
          <a:prstGeom prst="rect">
            <a:avLst/>
          </a:prstGeom>
          <a:noFill/>
        </p:spPr>
        <p:txBody>
          <a:bodyPr wrap="square" lIns="0" tIns="0" rIns="0" bIns="0" anchor="t">
            <a:spAutoFit/>
          </a:bodyPr>
          <a:lstStyle/>
          <a:p>
            <a:pPr algn="l"/>
            <a:r>
              <a:rPr sz="1050" b="0" i="0" u="none">
                <a:solidFill>
                  <a:srgbClr val="CBD5E1"/>
                </a:solidFill>
                <a:latin typeface="Times New Roman"/>
              </a:rPr>
              <a:t>01:45 / 02:30</a:t>
            </a:r>
          </a:p>
        </p:txBody>
      </p:sp>
      <p:pic>
        <p:nvPicPr>
          <p:cNvPr id="18" name="Picture 17" descr="image.png"/>
          <p:cNvPicPr>
            <a:picLocks noChangeAspect="1"/>
          </p:cNvPicPr>
          <p:nvPr/>
        </p:nvPicPr>
        <p:blipFill>
          <a:blip r:embed="rId9"/>
          <a:stretch>
            <a:fillRect/>
          </a:stretch>
        </p:blipFill>
        <p:spPr>
          <a:xfrm>
            <a:off x="6448425" y="2076450"/>
            <a:ext cx="171450" cy="171450"/>
          </a:xfrm>
          <a:prstGeom prst="rect">
            <a:avLst/>
          </a:prstGeom>
        </p:spPr>
      </p:pic>
      <p:sp>
        <p:nvSpPr>
          <p:cNvPr id="19" name="Rounded Rectangle 18"/>
          <p:cNvSpPr/>
          <p:nvPr/>
        </p:nvSpPr>
        <p:spPr>
          <a:xfrm>
            <a:off x="6715125" y="5353050"/>
            <a:ext cx="2527994" cy="57150"/>
          </a:xfrm>
          <a:prstGeom prst="roundRect">
            <a:avLst>
              <a:gd name="adj" fmla="val 50000"/>
            </a:avLst>
          </a:prstGeom>
          <a:solidFill>
            <a:srgbClr val="38BD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571500" y="476250"/>
            <a:ext cx="11601450" cy="419100"/>
          </a:xfrm>
          <a:prstGeom prst="rect">
            <a:avLst/>
          </a:prstGeom>
          <a:noFill/>
        </p:spPr>
        <p:txBody>
          <a:bodyPr wrap="square" lIns="0" tIns="0" rIns="0" bIns="0" anchor="t">
            <a:spAutoFit/>
          </a:bodyPr>
          <a:lstStyle/>
          <a:p>
            <a:pPr algn="l"/>
            <a:r>
              <a:rPr sz="2850" b="1" i="0" u="none">
                <a:solidFill>
                  <a:srgbClr val="38BDF8"/>
                </a:solidFill>
                <a:latin typeface="Times New Roman"/>
              </a:rPr>
              <a:t>MÔ PHỎNG NGUYÊN LÝ RCD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524500" y="2775644"/>
            <a:ext cx="1143000" cy="38100"/>
          </a:xfrm>
          <a:prstGeom prst="rect">
            <a:avLst/>
          </a:prstGeom>
          <a:solidFill>
            <a:srgbClr val="38BD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2197860" y="3051869"/>
            <a:ext cx="7796130" cy="609600"/>
          </a:xfrm>
          <a:prstGeom prst="rect">
            <a:avLst/>
          </a:prstGeom>
          <a:noFill/>
        </p:spPr>
        <p:txBody>
          <a:bodyPr wrap="square" lIns="0" tIns="0" rIns="0" bIns="0" anchor="t">
            <a:spAutoFit/>
          </a:bodyPr>
          <a:lstStyle/>
          <a:p>
            <a:pPr algn="ctr"/>
            <a:r>
              <a:rPr sz="4200" b="1" i="0" u="none">
                <a:solidFill>
                  <a:srgbClr val="FFFFFF"/>
                </a:solidFill>
                <a:latin typeface="Times New Roman"/>
              </a:rPr>
              <a:t>HỆ THỐNG NỐI ĐẤT BẢO VỆ</a:t>
            </a:r>
          </a:p>
        </p:txBody>
      </p:sp>
      <p:sp>
        <p:nvSpPr>
          <p:cNvPr id="5" name="TextBox 4"/>
          <p:cNvSpPr txBox="1"/>
          <p:nvPr/>
        </p:nvSpPr>
        <p:spPr>
          <a:xfrm>
            <a:off x="3286273" y="3804344"/>
            <a:ext cx="5619303" cy="373260"/>
          </a:xfrm>
          <a:prstGeom prst="rect">
            <a:avLst/>
          </a:prstGeom>
          <a:noFill/>
        </p:spPr>
        <p:txBody>
          <a:bodyPr wrap="square" lIns="0" tIns="0" rIns="0" bIns="0" anchor="t">
            <a:spAutoFit/>
          </a:bodyPr>
          <a:lstStyle/>
          <a:p>
            <a:pPr algn="ctr">
              <a:lnSpc>
                <a:spcPts val="2940"/>
              </a:lnSpc>
            </a:pPr>
            <a:r>
              <a:rPr sz="2100" b="0" i="0" u="none">
                <a:solidFill>
                  <a:srgbClr val="38BDF8"/>
                </a:solidFill>
                <a:latin typeface="Times New Roman"/>
              </a:rPr>
              <a:t>Nguyên Lý An Toàn &amp; Tiêu Chuẩn Kỹ Thuật TCVN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661344"/>
            <a:ext cx="5334000" cy="2240012"/>
          </a:xfrm>
          <a:prstGeom prst="rect">
            <a:avLst/>
          </a:prstGeom>
        </p:spPr>
      </p:pic>
      <p:pic>
        <p:nvPicPr>
          <p:cNvPr id="4" name="Picture 3" descr="image.png"/>
          <p:cNvPicPr>
            <a:picLocks noChangeAspect="1"/>
          </p:cNvPicPr>
          <p:nvPr/>
        </p:nvPicPr>
        <p:blipFill>
          <a:blip r:embed="rId4"/>
          <a:stretch>
            <a:fillRect/>
          </a:stretch>
        </p:blipFill>
        <p:spPr>
          <a:xfrm>
            <a:off x="6286500" y="2661344"/>
            <a:ext cx="5334000" cy="2240012"/>
          </a:xfrm>
          <a:prstGeom prst="rect">
            <a:avLst/>
          </a:prstGeom>
        </p:spPr>
      </p:pic>
      <p:sp>
        <p:nvSpPr>
          <p:cNvPr id="5" name="TextBox 4"/>
          <p:cNvSpPr txBox="1"/>
          <p:nvPr/>
        </p:nvSpPr>
        <p:spPr>
          <a:xfrm>
            <a:off x="866775" y="2956619"/>
            <a:ext cx="4980622" cy="323850"/>
          </a:xfrm>
          <a:prstGeom prst="rect">
            <a:avLst/>
          </a:prstGeom>
          <a:noFill/>
        </p:spPr>
        <p:txBody>
          <a:bodyPr wrap="square" lIns="0" tIns="0" rIns="0" bIns="0" anchor="t">
            <a:spAutoFit/>
          </a:bodyPr>
          <a:lstStyle/>
          <a:p>
            <a:pPr algn="l"/>
            <a:r>
              <a:rPr sz="2250" b="1" i="0" u="none">
                <a:solidFill>
                  <a:srgbClr val="00ECEC"/>
                </a:solidFill>
                <a:latin typeface="Times New Roman"/>
              </a:rPr>
              <a:t>Nối Đất Bảo Vệ (Earthing)</a:t>
            </a:r>
          </a:p>
        </p:txBody>
      </p:sp>
      <p:sp>
        <p:nvSpPr>
          <p:cNvPr id="6" name="TextBox 5"/>
          <p:cNvSpPr txBox="1"/>
          <p:nvPr/>
        </p:nvSpPr>
        <p:spPr>
          <a:xfrm>
            <a:off x="866775" y="3423344"/>
            <a:ext cx="4743450" cy="1039862"/>
          </a:xfrm>
          <a:prstGeom prst="rect">
            <a:avLst/>
          </a:prstGeom>
          <a:noFill/>
        </p:spPr>
        <p:txBody>
          <a:bodyPr wrap="square" lIns="0" tIns="0" rIns="0" bIns="0" anchor="t">
            <a:spAutoFit/>
          </a:bodyPr>
          <a:lstStyle/>
          <a:p>
            <a:pPr algn="l">
              <a:lnSpc>
                <a:spcPts val="2729"/>
              </a:lnSpc>
            </a:pPr>
            <a:r>
              <a:rPr sz="1950" b="0" i="0" u="none">
                <a:solidFill>
                  <a:srgbClr val="F1F5F9"/>
                </a:solidFill>
                <a:latin typeface="Times New Roman"/>
              </a:rPr>
              <a:t>Nối vỏ kim loại của thiết bị điện với hệ thống cọc nối đất. Giúp giảm điện áp chạm xuống mức an toàn ($U_c \le 50V$) khi vỏ bị rò điện.</a:t>
            </a:r>
          </a:p>
        </p:txBody>
      </p:sp>
      <p:sp>
        <p:nvSpPr>
          <p:cNvPr id="7" name="TextBox 6"/>
          <p:cNvSpPr txBox="1"/>
          <p:nvPr/>
        </p:nvSpPr>
        <p:spPr>
          <a:xfrm>
            <a:off x="6581775" y="2956619"/>
            <a:ext cx="4980622" cy="323850"/>
          </a:xfrm>
          <a:prstGeom prst="rect">
            <a:avLst/>
          </a:prstGeom>
          <a:noFill/>
        </p:spPr>
        <p:txBody>
          <a:bodyPr wrap="square" lIns="0" tIns="0" rIns="0" bIns="0" anchor="t">
            <a:spAutoFit/>
          </a:bodyPr>
          <a:lstStyle/>
          <a:p>
            <a:pPr algn="l"/>
            <a:r>
              <a:rPr sz="2250" b="1" i="0" u="none">
                <a:solidFill>
                  <a:srgbClr val="00ECEC"/>
                </a:solidFill>
                <a:latin typeface="Times New Roman"/>
              </a:rPr>
              <a:t>Nối Trung Tính (Nulling)</a:t>
            </a:r>
          </a:p>
        </p:txBody>
      </p:sp>
      <p:sp>
        <p:nvSpPr>
          <p:cNvPr id="8" name="TextBox 7"/>
          <p:cNvSpPr txBox="1"/>
          <p:nvPr/>
        </p:nvSpPr>
        <p:spPr>
          <a:xfrm>
            <a:off x="6581775" y="3423344"/>
            <a:ext cx="4743450" cy="1039862"/>
          </a:xfrm>
          <a:prstGeom prst="rect">
            <a:avLst/>
          </a:prstGeom>
          <a:noFill/>
        </p:spPr>
        <p:txBody>
          <a:bodyPr wrap="square" lIns="0" tIns="0" rIns="0" bIns="0" anchor="t">
            <a:spAutoFit/>
          </a:bodyPr>
          <a:lstStyle/>
          <a:p>
            <a:pPr algn="l">
              <a:lnSpc>
                <a:spcPts val="2729"/>
              </a:lnSpc>
            </a:pPr>
            <a:r>
              <a:rPr sz="1950" b="0" i="0" u="none">
                <a:solidFill>
                  <a:srgbClr val="F1F5F9"/>
                </a:solidFill>
                <a:latin typeface="Times New Roman"/>
              </a:rPr>
              <a:t>Nối vỏ kim loại thiết bị với dây trung tính bảo vệ (PE). Khi rò điện sẽ biến thành ngắn mạch 1 pha làm ngắt aptomat nhanh chóng.</a:t>
            </a:r>
          </a:p>
        </p:txBody>
      </p:sp>
      <p:sp>
        <p:nvSpPr>
          <p:cNvPr id="9" name="TextBox 8"/>
          <p:cNvSpPr txBox="1"/>
          <p:nvPr/>
        </p:nvSpPr>
        <p:spPr>
          <a:xfrm>
            <a:off x="571500" y="476250"/>
            <a:ext cx="11601450" cy="419100"/>
          </a:xfrm>
          <a:prstGeom prst="rect">
            <a:avLst/>
          </a:prstGeom>
          <a:noFill/>
        </p:spPr>
        <p:txBody>
          <a:bodyPr wrap="square" lIns="0" tIns="0" rIns="0" bIns="0" anchor="t">
            <a:spAutoFit/>
          </a:bodyPr>
          <a:lstStyle/>
          <a:p>
            <a:pPr algn="l"/>
            <a:r>
              <a:rPr sz="2850" b="1" i="0" u="none">
                <a:solidFill>
                  <a:srgbClr val="38BDF8"/>
                </a:solidFill>
                <a:latin typeface="Times New Roman"/>
              </a:rPr>
              <a:t>KHÁI NIỆM NỐI ĐẤT BẢO VỆ</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6286500" y="1971675"/>
            <a:ext cx="5334000" cy="3619500"/>
          </a:xfrm>
          <a:prstGeom prst="rect">
            <a:avLst/>
          </a:prstGeom>
        </p:spPr>
      </p:pic>
      <p:sp>
        <p:nvSpPr>
          <p:cNvPr id="4" name="TextBox 3"/>
          <p:cNvSpPr txBox="1"/>
          <p:nvPr/>
        </p:nvSpPr>
        <p:spPr>
          <a:xfrm>
            <a:off x="723900" y="1973580"/>
            <a:ext cx="85725" cy="342900"/>
          </a:xfrm>
          <a:prstGeom prst="rect">
            <a:avLst/>
          </a:prstGeom>
          <a:noFill/>
        </p:spPr>
        <p:txBody>
          <a:bodyPr wrap="square" lIns="0" tIns="0" rIns="0" bIns="0" anchor="t">
            <a:spAutoFit/>
          </a:bodyPr>
          <a:lstStyle/>
          <a:p>
            <a:pPr algn="l"/>
            <a:r>
              <a:rPr sz="1950" b="0" i="0" u="none">
                <a:solidFill>
                  <a:srgbClr val="F1F5F9"/>
                </a:solidFill>
                <a:latin typeface="Times New Roman"/>
              </a:rPr>
              <a:t>•</a:t>
            </a:r>
          </a:p>
        </p:txBody>
      </p:sp>
      <p:sp>
        <p:nvSpPr>
          <p:cNvPr id="5" name="TextBox 4"/>
          <p:cNvSpPr txBox="1"/>
          <p:nvPr/>
        </p:nvSpPr>
        <p:spPr>
          <a:xfrm>
            <a:off x="809625" y="1971675"/>
            <a:ext cx="5095875" cy="693241"/>
          </a:xfrm>
          <a:prstGeom prst="rect">
            <a:avLst/>
          </a:prstGeom>
          <a:noFill/>
        </p:spPr>
        <p:txBody>
          <a:bodyPr wrap="square" lIns="85725" tIns="0" rIns="0" bIns="0" anchor="t">
            <a:spAutoFit/>
          </a:bodyPr>
          <a:lstStyle/>
          <a:p>
            <a:pPr algn="l">
              <a:lnSpc>
                <a:spcPts val="2729"/>
              </a:lnSpc>
            </a:pPr>
            <a:r>
              <a:rPr sz="1950" b="0" i="0" u="none">
                <a:solidFill>
                  <a:srgbClr val="F1F5F9"/>
                </a:solidFill>
                <a:latin typeface="Times New Roman"/>
              </a:rPr>
              <a:t>Mạng TN-C: Dây trung tính (N) và dây bảo vệ (PE) gộp chung thành PEN.</a:t>
            </a:r>
          </a:p>
        </p:txBody>
      </p:sp>
      <p:sp>
        <p:nvSpPr>
          <p:cNvPr id="6" name="TextBox 5"/>
          <p:cNvSpPr txBox="1"/>
          <p:nvPr/>
        </p:nvSpPr>
        <p:spPr>
          <a:xfrm>
            <a:off x="723900" y="2781121"/>
            <a:ext cx="85725" cy="342900"/>
          </a:xfrm>
          <a:prstGeom prst="rect">
            <a:avLst/>
          </a:prstGeom>
          <a:noFill/>
        </p:spPr>
        <p:txBody>
          <a:bodyPr wrap="square" lIns="0" tIns="0" rIns="0" bIns="0" anchor="t">
            <a:spAutoFit/>
          </a:bodyPr>
          <a:lstStyle/>
          <a:p>
            <a:pPr algn="l"/>
            <a:r>
              <a:rPr sz="1950" b="0" i="0" u="none">
                <a:solidFill>
                  <a:srgbClr val="F1F5F9"/>
                </a:solidFill>
                <a:latin typeface="Times New Roman"/>
              </a:rPr>
              <a:t>•</a:t>
            </a:r>
          </a:p>
        </p:txBody>
      </p:sp>
      <p:sp>
        <p:nvSpPr>
          <p:cNvPr id="7" name="TextBox 6"/>
          <p:cNvSpPr txBox="1"/>
          <p:nvPr/>
        </p:nvSpPr>
        <p:spPr>
          <a:xfrm>
            <a:off x="809625" y="2779216"/>
            <a:ext cx="5095875" cy="693241"/>
          </a:xfrm>
          <a:prstGeom prst="rect">
            <a:avLst/>
          </a:prstGeom>
          <a:noFill/>
        </p:spPr>
        <p:txBody>
          <a:bodyPr wrap="square" lIns="85725" tIns="0" rIns="0" bIns="0" anchor="t">
            <a:spAutoFit/>
          </a:bodyPr>
          <a:lstStyle/>
          <a:p>
            <a:pPr algn="l">
              <a:lnSpc>
                <a:spcPts val="2729"/>
              </a:lnSpc>
            </a:pPr>
            <a:r>
              <a:rPr sz="1950" b="0" i="0" u="none">
                <a:solidFill>
                  <a:srgbClr val="F1F5F9"/>
                </a:solidFill>
                <a:latin typeface="Times New Roman"/>
              </a:rPr>
              <a:t>Mạng TN-S: Dây trung tính (N) và dây bảo vệ (PE) tách biệt hoàn toàn.</a:t>
            </a:r>
          </a:p>
        </p:txBody>
      </p:sp>
      <p:sp>
        <p:nvSpPr>
          <p:cNvPr id="8" name="TextBox 7"/>
          <p:cNvSpPr txBox="1"/>
          <p:nvPr/>
        </p:nvSpPr>
        <p:spPr>
          <a:xfrm>
            <a:off x="723900" y="3588662"/>
            <a:ext cx="85725" cy="342900"/>
          </a:xfrm>
          <a:prstGeom prst="rect">
            <a:avLst/>
          </a:prstGeom>
          <a:noFill/>
        </p:spPr>
        <p:txBody>
          <a:bodyPr wrap="square" lIns="0" tIns="0" rIns="0" bIns="0" anchor="t">
            <a:spAutoFit/>
          </a:bodyPr>
          <a:lstStyle/>
          <a:p>
            <a:pPr algn="l"/>
            <a:r>
              <a:rPr sz="1950" b="0" i="0" u="none">
                <a:solidFill>
                  <a:srgbClr val="F1F5F9"/>
                </a:solidFill>
                <a:latin typeface="Times New Roman"/>
              </a:rPr>
              <a:t>•</a:t>
            </a:r>
          </a:p>
        </p:txBody>
      </p:sp>
      <p:sp>
        <p:nvSpPr>
          <p:cNvPr id="9" name="TextBox 8"/>
          <p:cNvSpPr txBox="1"/>
          <p:nvPr/>
        </p:nvSpPr>
        <p:spPr>
          <a:xfrm>
            <a:off x="809625" y="3586757"/>
            <a:ext cx="5095875" cy="693241"/>
          </a:xfrm>
          <a:prstGeom prst="rect">
            <a:avLst/>
          </a:prstGeom>
          <a:noFill/>
        </p:spPr>
        <p:txBody>
          <a:bodyPr wrap="square" lIns="85725" tIns="0" rIns="0" bIns="0" anchor="t">
            <a:spAutoFit/>
          </a:bodyPr>
          <a:lstStyle/>
          <a:p>
            <a:pPr algn="l">
              <a:lnSpc>
                <a:spcPts val="2729"/>
              </a:lnSpc>
            </a:pPr>
            <a:r>
              <a:rPr sz="1950" b="0" i="0" u="none">
                <a:solidFill>
                  <a:srgbClr val="F1F5F9"/>
                </a:solidFill>
                <a:latin typeface="Times New Roman"/>
              </a:rPr>
              <a:t>TN-S mang lại độ an toàn cao nhất, ngăn ngừa nhiễu và rò điện.</a:t>
            </a:r>
          </a:p>
        </p:txBody>
      </p:sp>
      <p:sp>
        <p:nvSpPr>
          <p:cNvPr id="10" name="TextBox 9"/>
          <p:cNvSpPr txBox="1"/>
          <p:nvPr/>
        </p:nvSpPr>
        <p:spPr>
          <a:xfrm>
            <a:off x="723900" y="4396204"/>
            <a:ext cx="85725" cy="342900"/>
          </a:xfrm>
          <a:prstGeom prst="rect">
            <a:avLst/>
          </a:prstGeom>
          <a:noFill/>
        </p:spPr>
        <p:txBody>
          <a:bodyPr wrap="square" lIns="0" tIns="0" rIns="0" bIns="0" anchor="t">
            <a:spAutoFit/>
          </a:bodyPr>
          <a:lstStyle/>
          <a:p>
            <a:pPr algn="l"/>
            <a:r>
              <a:rPr sz="1950" b="0" i="0" u="none">
                <a:solidFill>
                  <a:srgbClr val="F1F5F9"/>
                </a:solidFill>
                <a:latin typeface="Times New Roman"/>
              </a:rPr>
              <a:t>•</a:t>
            </a:r>
          </a:p>
        </p:txBody>
      </p:sp>
      <p:sp>
        <p:nvSpPr>
          <p:cNvPr id="11" name="TextBox 10"/>
          <p:cNvSpPr txBox="1"/>
          <p:nvPr/>
        </p:nvSpPr>
        <p:spPr>
          <a:xfrm>
            <a:off x="809625" y="4394299"/>
            <a:ext cx="5095875" cy="693241"/>
          </a:xfrm>
          <a:prstGeom prst="rect">
            <a:avLst/>
          </a:prstGeom>
          <a:noFill/>
        </p:spPr>
        <p:txBody>
          <a:bodyPr wrap="square" lIns="85725" tIns="0" rIns="0" bIns="0" anchor="t">
            <a:spAutoFit/>
          </a:bodyPr>
          <a:lstStyle/>
          <a:p>
            <a:pPr algn="l">
              <a:lnSpc>
                <a:spcPts val="2729"/>
              </a:lnSpc>
            </a:pPr>
            <a:r>
              <a:rPr sz="1950" b="0" i="0" u="none">
                <a:solidFill>
                  <a:srgbClr val="F1F5F9"/>
                </a:solidFill>
                <a:latin typeface="Times New Roman"/>
              </a:rPr>
              <a:t>Được khuyến cáo sử dụng bắt buộc cho xưởng sản xuất hiện đại.</a:t>
            </a:r>
          </a:p>
        </p:txBody>
      </p:sp>
      <p:pic>
        <p:nvPicPr>
          <p:cNvPr id="12" name="Picture 11" descr="image.png"/>
          <p:cNvPicPr>
            <a:picLocks noChangeAspect="1"/>
          </p:cNvPicPr>
          <p:nvPr/>
        </p:nvPicPr>
        <p:blipFill>
          <a:blip r:embed="rId4"/>
          <a:stretch>
            <a:fillRect/>
          </a:stretch>
        </p:blipFill>
        <p:spPr>
          <a:xfrm>
            <a:off x="6305550" y="1990725"/>
            <a:ext cx="5295900" cy="3581400"/>
          </a:xfrm>
          <a:prstGeom prst="rect">
            <a:avLst/>
          </a:prstGeom>
        </p:spPr>
      </p:pic>
      <p:sp>
        <p:nvSpPr>
          <p:cNvPr id="13" name="TextBox 12"/>
          <p:cNvSpPr txBox="1"/>
          <p:nvPr/>
        </p:nvSpPr>
        <p:spPr>
          <a:xfrm>
            <a:off x="571500" y="476250"/>
            <a:ext cx="11601450" cy="419100"/>
          </a:xfrm>
          <a:prstGeom prst="rect">
            <a:avLst/>
          </a:prstGeom>
          <a:noFill/>
        </p:spPr>
        <p:txBody>
          <a:bodyPr wrap="square" lIns="0" tIns="0" rIns="0" bIns="0" anchor="t">
            <a:spAutoFit/>
          </a:bodyPr>
          <a:lstStyle/>
          <a:p>
            <a:pPr algn="l"/>
            <a:r>
              <a:rPr sz="2850" b="1" i="0" u="none">
                <a:solidFill>
                  <a:srgbClr val="38BDF8"/>
                </a:solidFill>
                <a:latin typeface="Times New Roman"/>
              </a:rPr>
              <a:t>MẠNG NỐI ĐẤT TN-S &amp; TN-C</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227957"/>
            <a:ext cx="3492549" cy="3106787"/>
          </a:xfrm>
          <a:prstGeom prst="rect">
            <a:avLst/>
          </a:prstGeom>
        </p:spPr>
      </p:pic>
      <p:pic>
        <p:nvPicPr>
          <p:cNvPr id="4" name="Picture 3" descr="image.png"/>
          <p:cNvPicPr>
            <a:picLocks noChangeAspect="1"/>
          </p:cNvPicPr>
          <p:nvPr/>
        </p:nvPicPr>
        <p:blipFill>
          <a:blip r:embed="rId4"/>
          <a:stretch>
            <a:fillRect/>
          </a:stretch>
        </p:blipFill>
        <p:spPr>
          <a:xfrm>
            <a:off x="4349799" y="2227957"/>
            <a:ext cx="3492549" cy="3106787"/>
          </a:xfrm>
          <a:prstGeom prst="rect">
            <a:avLst/>
          </a:prstGeom>
        </p:spPr>
      </p:pic>
      <p:pic>
        <p:nvPicPr>
          <p:cNvPr id="5" name="Picture 4" descr="image.png"/>
          <p:cNvPicPr>
            <a:picLocks noChangeAspect="1"/>
          </p:cNvPicPr>
          <p:nvPr/>
        </p:nvPicPr>
        <p:blipFill>
          <a:blip r:embed="rId5"/>
          <a:stretch>
            <a:fillRect/>
          </a:stretch>
        </p:blipFill>
        <p:spPr>
          <a:xfrm>
            <a:off x="8128099" y="2227957"/>
            <a:ext cx="3492549" cy="3106787"/>
          </a:xfrm>
          <a:prstGeom prst="rect">
            <a:avLst/>
          </a:prstGeom>
        </p:spPr>
      </p:pic>
      <p:sp>
        <p:nvSpPr>
          <p:cNvPr id="6" name="TextBox 5"/>
          <p:cNvSpPr txBox="1"/>
          <p:nvPr/>
        </p:nvSpPr>
        <p:spPr>
          <a:xfrm>
            <a:off x="744218" y="3113782"/>
            <a:ext cx="3147112" cy="323850"/>
          </a:xfrm>
          <a:prstGeom prst="rect">
            <a:avLst/>
          </a:prstGeom>
          <a:noFill/>
        </p:spPr>
        <p:txBody>
          <a:bodyPr wrap="square" lIns="0" tIns="0" rIns="0" bIns="0" anchor="t">
            <a:spAutoFit/>
          </a:bodyPr>
          <a:lstStyle/>
          <a:p>
            <a:pPr algn="ctr"/>
            <a:r>
              <a:rPr sz="2250" b="1" i="0" u="none">
                <a:solidFill>
                  <a:srgbClr val="00ECEC"/>
                </a:solidFill>
                <a:latin typeface="Times New Roman"/>
              </a:rPr>
              <a:t>1. Ngắt Nguồn Điện</a:t>
            </a:r>
          </a:p>
        </p:txBody>
      </p:sp>
      <p:sp>
        <p:nvSpPr>
          <p:cNvPr id="7" name="TextBox 6"/>
          <p:cNvSpPr txBox="1"/>
          <p:nvPr/>
        </p:nvSpPr>
        <p:spPr>
          <a:xfrm>
            <a:off x="819150" y="3580507"/>
            <a:ext cx="2997249" cy="1039862"/>
          </a:xfrm>
          <a:prstGeom prst="rect">
            <a:avLst/>
          </a:prstGeom>
          <a:noFill/>
        </p:spPr>
        <p:txBody>
          <a:bodyPr wrap="square" lIns="0" tIns="0" rIns="0" bIns="0" anchor="t">
            <a:spAutoFit/>
          </a:bodyPr>
          <a:lstStyle/>
          <a:p>
            <a:pPr algn="ctr">
              <a:lnSpc>
                <a:spcPts val="2729"/>
              </a:lnSpc>
            </a:pPr>
            <a:r>
              <a:rPr sz="1950" b="0" i="0" u="none">
                <a:solidFill>
                  <a:srgbClr val="F1F5F9"/>
                </a:solidFill>
                <a:latin typeface="Times New Roman"/>
              </a:rPr>
              <a:t>Nhanh chóng ngắt cầu dao hoặc dùng vật cách điện tách nạn nhân khỏi nguồn điện.</a:t>
            </a:r>
          </a:p>
        </p:txBody>
      </p:sp>
      <p:sp>
        <p:nvSpPr>
          <p:cNvPr id="8" name="TextBox 7"/>
          <p:cNvSpPr txBox="1"/>
          <p:nvPr/>
        </p:nvSpPr>
        <p:spPr>
          <a:xfrm>
            <a:off x="4522518" y="3113782"/>
            <a:ext cx="3147112" cy="323850"/>
          </a:xfrm>
          <a:prstGeom prst="rect">
            <a:avLst/>
          </a:prstGeom>
          <a:noFill/>
        </p:spPr>
        <p:txBody>
          <a:bodyPr wrap="square" lIns="0" tIns="0" rIns="0" bIns="0" anchor="t">
            <a:spAutoFit/>
          </a:bodyPr>
          <a:lstStyle/>
          <a:p>
            <a:pPr algn="ctr"/>
            <a:r>
              <a:rPr sz="2250" b="1" i="0" u="none">
                <a:solidFill>
                  <a:srgbClr val="00ECEC"/>
                </a:solidFill>
                <a:latin typeface="Times New Roman"/>
              </a:rPr>
              <a:t>2. Hô Hấp Nhân Tạo</a:t>
            </a:r>
          </a:p>
        </p:txBody>
      </p:sp>
      <p:sp>
        <p:nvSpPr>
          <p:cNvPr id="9" name="TextBox 8"/>
          <p:cNvSpPr txBox="1"/>
          <p:nvPr/>
        </p:nvSpPr>
        <p:spPr>
          <a:xfrm>
            <a:off x="4597449" y="3580507"/>
            <a:ext cx="2997249" cy="1039862"/>
          </a:xfrm>
          <a:prstGeom prst="rect">
            <a:avLst/>
          </a:prstGeom>
          <a:noFill/>
        </p:spPr>
        <p:txBody>
          <a:bodyPr wrap="square" lIns="0" tIns="0" rIns="0" bIns="0" anchor="t">
            <a:spAutoFit/>
          </a:bodyPr>
          <a:lstStyle/>
          <a:p>
            <a:pPr algn="ctr">
              <a:lnSpc>
                <a:spcPts val="2729"/>
              </a:lnSpc>
            </a:pPr>
            <a:r>
              <a:rPr sz="1950" b="0" i="0" u="none">
                <a:solidFill>
                  <a:srgbClr val="F1F5F9"/>
                </a:solidFill>
                <a:latin typeface="Times New Roman"/>
              </a:rPr>
              <a:t>Thực hiện hà hơi thổi nạt ngay lập tức nếu nạn nhân ngừng thở hoàn toàn.</a:t>
            </a:r>
          </a:p>
        </p:txBody>
      </p:sp>
      <p:sp>
        <p:nvSpPr>
          <p:cNvPr id="10" name="TextBox 9"/>
          <p:cNvSpPr txBox="1"/>
          <p:nvPr/>
        </p:nvSpPr>
        <p:spPr>
          <a:xfrm>
            <a:off x="8300817" y="3113782"/>
            <a:ext cx="3147112" cy="647700"/>
          </a:xfrm>
          <a:prstGeom prst="rect">
            <a:avLst/>
          </a:prstGeom>
          <a:noFill/>
        </p:spPr>
        <p:txBody>
          <a:bodyPr wrap="square" lIns="0" tIns="0" rIns="0" bIns="0" anchor="t">
            <a:spAutoFit/>
          </a:bodyPr>
          <a:lstStyle/>
          <a:p>
            <a:pPr algn="ctr"/>
            <a:r>
              <a:rPr sz="2250" b="1" i="0" u="none">
                <a:solidFill>
                  <a:srgbClr val="00ECEC"/>
                </a:solidFill>
                <a:latin typeface="Times New Roman"/>
              </a:rPr>
              <a:t>3. Ép Tim Ngoài Lồng Ngực</a:t>
            </a:r>
          </a:p>
        </p:txBody>
      </p:sp>
      <p:sp>
        <p:nvSpPr>
          <p:cNvPr id="11" name="TextBox 10"/>
          <p:cNvSpPr txBox="1"/>
          <p:nvPr/>
        </p:nvSpPr>
        <p:spPr>
          <a:xfrm>
            <a:off x="8375749" y="3904357"/>
            <a:ext cx="2997249" cy="1039862"/>
          </a:xfrm>
          <a:prstGeom prst="rect">
            <a:avLst/>
          </a:prstGeom>
          <a:noFill/>
        </p:spPr>
        <p:txBody>
          <a:bodyPr wrap="square" lIns="0" tIns="0" rIns="0" bIns="0" anchor="t">
            <a:spAutoFit/>
          </a:bodyPr>
          <a:lstStyle/>
          <a:p>
            <a:pPr algn="ctr">
              <a:lnSpc>
                <a:spcPts val="2729"/>
              </a:lnSpc>
            </a:pPr>
            <a:r>
              <a:rPr sz="1950" b="0" i="0" u="none">
                <a:solidFill>
                  <a:srgbClr val="F1F5F9"/>
                </a:solidFill>
                <a:latin typeface="Times New Roman"/>
              </a:rPr>
              <a:t>Xoa bóp tim kết hợp thổi nạt theo tỷ lệ chuẩn 30 lần ép : 2 lần thổi.</a:t>
            </a:r>
          </a:p>
        </p:txBody>
      </p:sp>
      <p:pic>
        <p:nvPicPr>
          <p:cNvPr id="12" name="Picture 11" descr="image.png"/>
          <p:cNvPicPr>
            <a:picLocks noChangeAspect="1"/>
          </p:cNvPicPr>
          <p:nvPr/>
        </p:nvPicPr>
        <p:blipFill>
          <a:blip r:embed="rId6"/>
          <a:stretch>
            <a:fillRect/>
          </a:stretch>
        </p:blipFill>
        <p:spPr>
          <a:xfrm>
            <a:off x="2103387" y="2494657"/>
            <a:ext cx="428625" cy="428625"/>
          </a:xfrm>
          <a:prstGeom prst="rect">
            <a:avLst/>
          </a:prstGeom>
        </p:spPr>
      </p:pic>
      <p:pic>
        <p:nvPicPr>
          <p:cNvPr id="13" name="Picture 12" descr="image.png"/>
          <p:cNvPicPr>
            <a:picLocks noChangeAspect="1"/>
          </p:cNvPicPr>
          <p:nvPr/>
        </p:nvPicPr>
        <p:blipFill>
          <a:blip r:embed="rId7"/>
          <a:stretch>
            <a:fillRect/>
          </a:stretch>
        </p:blipFill>
        <p:spPr>
          <a:xfrm>
            <a:off x="5829300" y="2494657"/>
            <a:ext cx="533400" cy="428625"/>
          </a:xfrm>
          <a:prstGeom prst="rect">
            <a:avLst/>
          </a:prstGeom>
        </p:spPr>
      </p:pic>
      <p:pic>
        <p:nvPicPr>
          <p:cNvPr id="14" name="Picture 13" descr="image.png"/>
          <p:cNvPicPr>
            <a:picLocks noChangeAspect="1"/>
          </p:cNvPicPr>
          <p:nvPr/>
        </p:nvPicPr>
        <p:blipFill>
          <a:blip r:embed="rId8"/>
          <a:stretch>
            <a:fillRect/>
          </a:stretch>
        </p:blipFill>
        <p:spPr>
          <a:xfrm>
            <a:off x="9659987" y="2494657"/>
            <a:ext cx="428625" cy="428625"/>
          </a:xfrm>
          <a:prstGeom prst="rect">
            <a:avLst/>
          </a:prstGeom>
        </p:spPr>
      </p:pic>
      <p:sp>
        <p:nvSpPr>
          <p:cNvPr id="15" name="TextBox 14"/>
          <p:cNvSpPr txBox="1"/>
          <p:nvPr/>
        </p:nvSpPr>
        <p:spPr>
          <a:xfrm>
            <a:off x="571500" y="476250"/>
            <a:ext cx="11601450" cy="419100"/>
          </a:xfrm>
          <a:prstGeom prst="rect">
            <a:avLst/>
          </a:prstGeom>
          <a:noFill/>
        </p:spPr>
        <p:txBody>
          <a:bodyPr wrap="square" lIns="0" tIns="0" rIns="0" bIns="0" anchor="t">
            <a:spAutoFit/>
          </a:bodyPr>
          <a:lstStyle/>
          <a:p>
            <a:pPr algn="l"/>
            <a:r>
              <a:rPr sz="2850" b="1" i="0" u="none">
                <a:solidFill>
                  <a:srgbClr val="38BDF8"/>
                </a:solidFill>
                <a:latin typeface="Times New Roman"/>
              </a:rPr>
              <a:t>3 BƯỚC CẤP CỨU KHI ĐIỆN GIẬT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4019550"/>
            <a:ext cx="2541240" cy="1954262"/>
          </a:xfrm>
          <a:prstGeom prst="rect">
            <a:avLst/>
          </a:prstGeom>
        </p:spPr>
      </p:pic>
      <p:pic>
        <p:nvPicPr>
          <p:cNvPr id="4" name="Picture 3" descr="image.png"/>
          <p:cNvPicPr>
            <a:picLocks noChangeAspect="1"/>
          </p:cNvPicPr>
          <p:nvPr/>
        </p:nvPicPr>
        <p:blipFill>
          <a:blip r:embed="rId4"/>
          <a:stretch>
            <a:fillRect/>
          </a:stretch>
        </p:blipFill>
        <p:spPr>
          <a:xfrm>
            <a:off x="3407419" y="1589037"/>
            <a:ext cx="2541240" cy="1954262"/>
          </a:xfrm>
          <a:prstGeom prst="rect">
            <a:avLst/>
          </a:prstGeom>
        </p:spPr>
      </p:pic>
      <p:pic>
        <p:nvPicPr>
          <p:cNvPr id="5" name="Picture 4" descr="image.png"/>
          <p:cNvPicPr>
            <a:picLocks noChangeAspect="1"/>
          </p:cNvPicPr>
          <p:nvPr/>
        </p:nvPicPr>
        <p:blipFill>
          <a:blip r:embed="rId5"/>
          <a:stretch>
            <a:fillRect/>
          </a:stretch>
        </p:blipFill>
        <p:spPr>
          <a:xfrm>
            <a:off x="6243339" y="4019550"/>
            <a:ext cx="2541240" cy="1607641"/>
          </a:xfrm>
          <a:prstGeom prst="rect">
            <a:avLst/>
          </a:prstGeom>
        </p:spPr>
      </p:pic>
      <p:pic>
        <p:nvPicPr>
          <p:cNvPr id="6" name="Picture 5" descr="image.png"/>
          <p:cNvPicPr>
            <a:picLocks noChangeAspect="1"/>
          </p:cNvPicPr>
          <p:nvPr/>
        </p:nvPicPr>
        <p:blipFill>
          <a:blip r:embed="rId6"/>
          <a:stretch>
            <a:fillRect/>
          </a:stretch>
        </p:blipFill>
        <p:spPr>
          <a:xfrm>
            <a:off x="9079259" y="1589037"/>
            <a:ext cx="2541240" cy="1954262"/>
          </a:xfrm>
          <a:prstGeom prst="rect">
            <a:avLst/>
          </a:prstGeom>
        </p:spPr>
      </p:pic>
      <p:sp>
        <p:nvSpPr>
          <p:cNvPr id="7" name="Rectangle 6"/>
          <p:cNvSpPr/>
          <p:nvPr/>
        </p:nvSpPr>
        <p:spPr>
          <a:xfrm>
            <a:off x="571500" y="3762375"/>
            <a:ext cx="11049000" cy="38100"/>
          </a:xfrm>
          <a:prstGeom prst="rect">
            <a:avLst/>
          </a:prstGeom>
          <a:solidFill>
            <a:srgbClr val="2335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667988" y="4171950"/>
            <a:ext cx="2348262" cy="323850"/>
          </a:xfrm>
          <a:prstGeom prst="rect">
            <a:avLst/>
          </a:prstGeom>
          <a:noFill/>
        </p:spPr>
        <p:txBody>
          <a:bodyPr wrap="square" lIns="0" tIns="0" rIns="0" bIns="0" anchor="t">
            <a:spAutoFit/>
          </a:bodyPr>
          <a:lstStyle/>
          <a:p>
            <a:pPr algn="ctr"/>
            <a:r>
              <a:rPr sz="2250" b="1" i="0" u="none">
                <a:solidFill>
                  <a:srgbClr val="00ECEC"/>
                </a:solidFill>
                <a:latin typeface="Times New Roman"/>
              </a:rPr>
              <a:t>Bước 1</a:t>
            </a:r>
          </a:p>
        </p:txBody>
      </p:sp>
      <p:sp>
        <p:nvSpPr>
          <p:cNvPr id="9" name="TextBox 8"/>
          <p:cNvSpPr txBox="1"/>
          <p:nvPr/>
        </p:nvSpPr>
        <p:spPr>
          <a:xfrm>
            <a:off x="723900" y="4638675"/>
            <a:ext cx="2236440" cy="1039862"/>
          </a:xfrm>
          <a:prstGeom prst="rect">
            <a:avLst/>
          </a:prstGeom>
          <a:noFill/>
        </p:spPr>
        <p:txBody>
          <a:bodyPr wrap="square" lIns="0" tIns="0" rIns="0" bIns="0" anchor="t">
            <a:spAutoFit/>
          </a:bodyPr>
          <a:lstStyle/>
          <a:p>
            <a:pPr algn="ctr">
              <a:lnSpc>
                <a:spcPts val="2729"/>
              </a:lnSpc>
            </a:pPr>
            <a:r>
              <a:rPr sz="1950" b="0" i="0" u="none">
                <a:solidFill>
                  <a:srgbClr val="F1F5F9"/>
                </a:solidFill>
                <a:latin typeface="Times New Roman"/>
              </a:rPr>
              <a:t>Ngắt ngay aptomat hoặc kéo dây nguồn điện.</a:t>
            </a:r>
          </a:p>
        </p:txBody>
      </p:sp>
      <p:sp>
        <p:nvSpPr>
          <p:cNvPr id="10" name="TextBox 9"/>
          <p:cNvSpPr txBox="1"/>
          <p:nvPr/>
        </p:nvSpPr>
        <p:spPr>
          <a:xfrm>
            <a:off x="3503908" y="1741437"/>
            <a:ext cx="2348262" cy="323850"/>
          </a:xfrm>
          <a:prstGeom prst="rect">
            <a:avLst/>
          </a:prstGeom>
          <a:noFill/>
        </p:spPr>
        <p:txBody>
          <a:bodyPr wrap="square" lIns="0" tIns="0" rIns="0" bIns="0" anchor="t">
            <a:spAutoFit/>
          </a:bodyPr>
          <a:lstStyle/>
          <a:p>
            <a:pPr algn="ctr"/>
            <a:r>
              <a:rPr sz="2250" b="1" i="0" u="none">
                <a:solidFill>
                  <a:srgbClr val="00ECEC"/>
                </a:solidFill>
                <a:latin typeface="Times New Roman"/>
              </a:rPr>
              <a:t>Bước 2</a:t>
            </a:r>
          </a:p>
        </p:txBody>
      </p:sp>
      <p:sp>
        <p:nvSpPr>
          <p:cNvPr id="11" name="TextBox 10"/>
          <p:cNvSpPr txBox="1"/>
          <p:nvPr/>
        </p:nvSpPr>
        <p:spPr>
          <a:xfrm>
            <a:off x="3559819" y="2208162"/>
            <a:ext cx="2236440" cy="1039862"/>
          </a:xfrm>
          <a:prstGeom prst="rect">
            <a:avLst/>
          </a:prstGeom>
          <a:noFill/>
        </p:spPr>
        <p:txBody>
          <a:bodyPr wrap="square" lIns="0" tIns="0" rIns="0" bIns="0" anchor="t">
            <a:spAutoFit/>
          </a:bodyPr>
          <a:lstStyle/>
          <a:p>
            <a:pPr algn="ctr">
              <a:lnSpc>
                <a:spcPts val="2729"/>
              </a:lnSpc>
            </a:pPr>
            <a:r>
              <a:rPr sz="1950" b="0" i="0" u="none">
                <a:solidFill>
                  <a:srgbClr val="F1F5F9"/>
                </a:solidFill>
                <a:latin typeface="Times New Roman"/>
              </a:rPr>
              <a:t>Đặt nạn nhân nơi thoáng khí, kiểm tra nhịp thở.</a:t>
            </a:r>
          </a:p>
        </p:txBody>
      </p:sp>
      <p:sp>
        <p:nvSpPr>
          <p:cNvPr id="12" name="TextBox 11"/>
          <p:cNvSpPr txBox="1"/>
          <p:nvPr/>
        </p:nvSpPr>
        <p:spPr>
          <a:xfrm>
            <a:off x="6339828" y="4171950"/>
            <a:ext cx="2348262" cy="323850"/>
          </a:xfrm>
          <a:prstGeom prst="rect">
            <a:avLst/>
          </a:prstGeom>
          <a:noFill/>
        </p:spPr>
        <p:txBody>
          <a:bodyPr wrap="square" lIns="0" tIns="0" rIns="0" bIns="0" anchor="t">
            <a:spAutoFit/>
          </a:bodyPr>
          <a:lstStyle/>
          <a:p>
            <a:pPr algn="ctr"/>
            <a:r>
              <a:rPr sz="2250" b="1" i="0" u="none">
                <a:solidFill>
                  <a:srgbClr val="00ECEC"/>
                </a:solidFill>
                <a:latin typeface="Times New Roman"/>
              </a:rPr>
              <a:t>Bước 3</a:t>
            </a:r>
          </a:p>
        </p:txBody>
      </p:sp>
      <p:sp>
        <p:nvSpPr>
          <p:cNvPr id="13" name="TextBox 12"/>
          <p:cNvSpPr txBox="1"/>
          <p:nvPr/>
        </p:nvSpPr>
        <p:spPr>
          <a:xfrm>
            <a:off x="6395739" y="4638675"/>
            <a:ext cx="2236440" cy="693241"/>
          </a:xfrm>
          <a:prstGeom prst="rect">
            <a:avLst/>
          </a:prstGeom>
          <a:noFill/>
        </p:spPr>
        <p:txBody>
          <a:bodyPr wrap="square" lIns="0" tIns="0" rIns="0" bIns="0" anchor="t">
            <a:spAutoFit/>
          </a:bodyPr>
          <a:lstStyle/>
          <a:p>
            <a:pPr algn="ctr">
              <a:lnSpc>
                <a:spcPts val="2729"/>
              </a:lnSpc>
            </a:pPr>
            <a:r>
              <a:rPr sz="1950" b="0" i="0" u="none">
                <a:solidFill>
                  <a:srgbClr val="F1F5F9"/>
                </a:solidFill>
                <a:latin typeface="Times New Roman"/>
              </a:rPr>
              <a:t>Hô hấp nhân tạo &amp; ép tim liên tục.</a:t>
            </a:r>
          </a:p>
        </p:txBody>
      </p:sp>
      <p:sp>
        <p:nvSpPr>
          <p:cNvPr id="14" name="TextBox 13"/>
          <p:cNvSpPr txBox="1"/>
          <p:nvPr/>
        </p:nvSpPr>
        <p:spPr>
          <a:xfrm>
            <a:off x="9175748" y="1741437"/>
            <a:ext cx="2348262" cy="323850"/>
          </a:xfrm>
          <a:prstGeom prst="rect">
            <a:avLst/>
          </a:prstGeom>
          <a:noFill/>
        </p:spPr>
        <p:txBody>
          <a:bodyPr wrap="square" lIns="0" tIns="0" rIns="0" bIns="0" anchor="t">
            <a:spAutoFit/>
          </a:bodyPr>
          <a:lstStyle/>
          <a:p>
            <a:pPr algn="ctr"/>
            <a:r>
              <a:rPr sz="2250" b="1" i="0" u="none">
                <a:solidFill>
                  <a:srgbClr val="00ECEC"/>
                </a:solidFill>
                <a:latin typeface="Times New Roman"/>
              </a:rPr>
              <a:t>Bước 4</a:t>
            </a:r>
          </a:p>
        </p:txBody>
      </p:sp>
      <p:sp>
        <p:nvSpPr>
          <p:cNvPr id="15" name="TextBox 14"/>
          <p:cNvSpPr txBox="1"/>
          <p:nvPr/>
        </p:nvSpPr>
        <p:spPr>
          <a:xfrm>
            <a:off x="9231659" y="2208162"/>
            <a:ext cx="2236440" cy="1039862"/>
          </a:xfrm>
          <a:prstGeom prst="rect">
            <a:avLst/>
          </a:prstGeom>
          <a:noFill/>
        </p:spPr>
        <p:txBody>
          <a:bodyPr wrap="square" lIns="0" tIns="0" rIns="0" bIns="0" anchor="t">
            <a:spAutoFit/>
          </a:bodyPr>
          <a:lstStyle/>
          <a:p>
            <a:pPr algn="ctr">
              <a:lnSpc>
                <a:spcPts val="2729"/>
              </a:lnSpc>
            </a:pPr>
            <a:r>
              <a:rPr sz="1950" b="0" i="0" u="none">
                <a:solidFill>
                  <a:srgbClr val="F1F5F9"/>
                </a:solidFill>
                <a:latin typeface="Times New Roman"/>
              </a:rPr>
              <a:t>Gọi cấp cứu 115 chuyển đến viện gần nhất.</a:t>
            </a:r>
          </a:p>
        </p:txBody>
      </p:sp>
      <p:sp>
        <p:nvSpPr>
          <p:cNvPr id="16" name="TextBox 15"/>
          <p:cNvSpPr txBox="1"/>
          <p:nvPr/>
        </p:nvSpPr>
        <p:spPr>
          <a:xfrm>
            <a:off x="571500" y="476250"/>
            <a:ext cx="11601450" cy="419100"/>
          </a:xfrm>
          <a:prstGeom prst="rect">
            <a:avLst/>
          </a:prstGeom>
          <a:noFill/>
        </p:spPr>
        <p:txBody>
          <a:bodyPr wrap="square" lIns="0" tIns="0" rIns="0" bIns="0" anchor="t">
            <a:spAutoFit/>
          </a:bodyPr>
          <a:lstStyle/>
          <a:p>
            <a:pPr algn="l"/>
            <a:r>
              <a:rPr sz="2850" b="1" i="0" u="none">
                <a:solidFill>
                  <a:srgbClr val="38BDF8"/>
                </a:solidFill>
                <a:latin typeface="Times New Roman"/>
              </a:rPr>
              <a:t>QUY TRÌNH SƠ CỨU TẠI HIỆN TRƯỜNG</a:t>
            </a:r>
          </a:p>
        </p:txBody>
      </p:sp>
      <p:sp>
        <p:nvSpPr>
          <p:cNvPr id="17" name="Rounded Rectangle 16"/>
          <p:cNvSpPr/>
          <p:nvPr/>
        </p:nvSpPr>
        <p:spPr>
          <a:xfrm>
            <a:off x="1746870" y="3686175"/>
            <a:ext cx="190500" cy="190500"/>
          </a:xfrm>
          <a:prstGeom prst="roundRect">
            <a:avLst>
              <a:gd name="adj" fmla="val 50000"/>
            </a:avLst>
          </a:prstGeom>
          <a:solidFill>
            <a:srgbClr val="0A192F"/>
          </a:solidFill>
          <a:ln w="38100">
            <a:solidFill>
              <a:srgbClr val="38BDF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ounded Rectangle 17"/>
          <p:cNvSpPr/>
          <p:nvPr/>
        </p:nvSpPr>
        <p:spPr>
          <a:xfrm>
            <a:off x="4582790" y="3686175"/>
            <a:ext cx="190500" cy="190500"/>
          </a:xfrm>
          <a:prstGeom prst="roundRect">
            <a:avLst>
              <a:gd name="adj" fmla="val 50000"/>
            </a:avLst>
          </a:prstGeom>
          <a:solidFill>
            <a:srgbClr val="0A192F"/>
          </a:solidFill>
          <a:ln w="38100">
            <a:solidFill>
              <a:srgbClr val="38BDF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ounded Rectangle 18"/>
          <p:cNvSpPr/>
          <p:nvPr/>
        </p:nvSpPr>
        <p:spPr>
          <a:xfrm>
            <a:off x="7418709" y="3686175"/>
            <a:ext cx="190500" cy="190500"/>
          </a:xfrm>
          <a:prstGeom prst="roundRect">
            <a:avLst>
              <a:gd name="adj" fmla="val 50000"/>
            </a:avLst>
          </a:prstGeom>
          <a:solidFill>
            <a:srgbClr val="0A192F"/>
          </a:solidFill>
          <a:ln w="38100">
            <a:solidFill>
              <a:srgbClr val="38BDF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ounded Rectangle 19"/>
          <p:cNvSpPr/>
          <p:nvPr/>
        </p:nvSpPr>
        <p:spPr>
          <a:xfrm>
            <a:off x="10254629" y="3686175"/>
            <a:ext cx="190500" cy="190500"/>
          </a:xfrm>
          <a:prstGeom prst="roundRect">
            <a:avLst>
              <a:gd name="adj" fmla="val 50000"/>
            </a:avLst>
          </a:prstGeom>
          <a:solidFill>
            <a:srgbClr val="0A192F"/>
          </a:solidFill>
          <a:ln w="38100">
            <a:solidFill>
              <a:srgbClr val="38BDF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1000125" y="2707183"/>
            <a:ext cx="10620375" cy="346620"/>
          </a:xfrm>
          <a:prstGeom prst="rect">
            <a:avLst/>
          </a:prstGeom>
          <a:noFill/>
        </p:spPr>
        <p:txBody>
          <a:bodyPr wrap="square" lIns="0" tIns="0" rIns="0" bIns="0" anchor="t">
            <a:spAutoFit/>
          </a:bodyPr>
          <a:lstStyle/>
          <a:p>
            <a:pPr algn="l">
              <a:lnSpc>
                <a:spcPts val="2729"/>
              </a:lnSpc>
            </a:pPr>
            <a:r>
              <a:rPr sz="1950" b="0" i="0" u="none">
                <a:solidFill>
                  <a:srgbClr val="F1F5F9"/>
                </a:solidFill>
                <a:latin typeface="Times New Roman"/>
              </a:rPr>
              <a:t>Luôn treo biển thông báo: </a:t>
            </a:r>
            <a:r>
              <a:rPr sz="1950" b="1" i="0" u="none">
                <a:solidFill>
                  <a:srgbClr val="F1F5F9"/>
                </a:solidFill>
                <a:latin typeface="Times New Roman"/>
              </a:rPr>
              <a:t>"CẤM ĐÓNG ĐIỆN! CÓ NGUỜI ĐANG LÀM VIỆC"</a:t>
            </a:r>
            <a:r>
              <a:rPr sz="1950" b="0" i="0" u="none">
                <a:solidFill>
                  <a:srgbClr val="F1F5F9"/>
                </a:solidFill>
                <a:latin typeface="Times New Roman"/>
              </a:rPr>
              <a:t> tại cầu dao.</a:t>
            </a:r>
          </a:p>
        </p:txBody>
      </p:sp>
      <p:sp>
        <p:nvSpPr>
          <p:cNvPr id="4" name="TextBox 3"/>
          <p:cNvSpPr txBox="1"/>
          <p:nvPr/>
        </p:nvSpPr>
        <p:spPr>
          <a:xfrm>
            <a:off x="1000125" y="3244304"/>
            <a:ext cx="10620375" cy="346620"/>
          </a:xfrm>
          <a:prstGeom prst="rect">
            <a:avLst/>
          </a:prstGeom>
          <a:noFill/>
        </p:spPr>
        <p:txBody>
          <a:bodyPr wrap="square" lIns="0" tIns="0" rIns="0" bIns="0" anchor="t">
            <a:spAutoFit/>
          </a:bodyPr>
          <a:lstStyle/>
          <a:p>
            <a:pPr algn="l">
              <a:lnSpc>
                <a:spcPts val="2729"/>
              </a:lnSpc>
            </a:pPr>
            <a:r>
              <a:rPr sz="1950" b="0" i="0" u="none">
                <a:solidFill>
                  <a:srgbClr val="F1F5F9"/>
                </a:solidFill>
                <a:latin typeface="Times New Roman"/>
              </a:rPr>
              <a:t>Dùng bút thử điện kiểm tra xác nhận không còn điện trước khi chạm vào dây dẫn.</a:t>
            </a:r>
          </a:p>
        </p:txBody>
      </p:sp>
      <p:sp>
        <p:nvSpPr>
          <p:cNvPr id="5" name="TextBox 4"/>
          <p:cNvSpPr txBox="1"/>
          <p:nvPr/>
        </p:nvSpPr>
        <p:spPr>
          <a:xfrm>
            <a:off x="1000125" y="3781425"/>
            <a:ext cx="10620375" cy="346620"/>
          </a:xfrm>
          <a:prstGeom prst="rect">
            <a:avLst/>
          </a:prstGeom>
          <a:noFill/>
        </p:spPr>
        <p:txBody>
          <a:bodyPr wrap="square" lIns="0" tIns="0" rIns="0" bIns="0" anchor="t">
            <a:spAutoFit/>
          </a:bodyPr>
          <a:lstStyle/>
          <a:p>
            <a:pPr algn="l">
              <a:lnSpc>
                <a:spcPts val="2729"/>
              </a:lnSpc>
            </a:pPr>
            <a:r>
              <a:rPr sz="1950" b="0" i="0" u="none">
                <a:solidFill>
                  <a:srgbClr val="F1F5F9"/>
                </a:solidFill>
                <a:latin typeface="Times New Roman"/>
              </a:rPr>
              <a:t>Lắp đặt dây nối đất di động ngắn mạch 3 pha ở hai đầu khu vực công tác.</a:t>
            </a:r>
          </a:p>
        </p:txBody>
      </p:sp>
      <p:sp>
        <p:nvSpPr>
          <p:cNvPr id="6" name="TextBox 5"/>
          <p:cNvSpPr txBox="1"/>
          <p:nvPr/>
        </p:nvSpPr>
        <p:spPr>
          <a:xfrm>
            <a:off x="1000125" y="4318545"/>
            <a:ext cx="10620375" cy="346620"/>
          </a:xfrm>
          <a:prstGeom prst="rect">
            <a:avLst/>
          </a:prstGeom>
          <a:noFill/>
        </p:spPr>
        <p:txBody>
          <a:bodyPr wrap="square" lIns="0" tIns="0" rIns="0" bIns="0" anchor="t">
            <a:spAutoFit/>
          </a:bodyPr>
          <a:lstStyle/>
          <a:p>
            <a:pPr algn="l">
              <a:lnSpc>
                <a:spcPts val="2729"/>
              </a:lnSpc>
            </a:pPr>
            <a:r>
              <a:rPr sz="1950" b="0" i="0" u="none">
                <a:solidFill>
                  <a:srgbClr val="F1F5F9"/>
                </a:solidFill>
                <a:latin typeface="Times New Roman"/>
              </a:rPr>
              <a:t>Làm việc theo phiếu thao tác và luôn bảo đảm có ít nhất 2 người giám sát lẫn nhau.</a:t>
            </a:r>
          </a:p>
        </p:txBody>
      </p:sp>
      <p:pic>
        <p:nvPicPr>
          <p:cNvPr id="7" name="Picture 6" descr="image.png"/>
          <p:cNvPicPr>
            <a:picLocks noChangeAspect="1"/>
          </p:cNvPicPr>
          <p:nvPr/>
        </p:nvPicPr>
        <p:blipFill>
          <a:blip r:embed="rId3"/>
          <a:stretch>
            <a:fillRect/>
          </a:stretch>
        </p:blipFill>
        <p:spPr>
          <a:xfrm>
            <a:off x="571500" y="2740521"/>
            <a:ext cx="247650" cy="257175"/>
          </a:xfrm>
          <a:prstGeom prst="rect">
            <a:avLst/>
          </a:prstGeom>
        </p:spPr>
      </p:pic>
      <p:pic>
        <p:nvPicPr>
          <p:cNvPr id="8" name="Picture 7" descr="image.png"/>
          <p:cNvPicPr>
            <a:picLocks noChangeAspect="1"/>
          </p:cNvPicPr>
          <p:nvPr/>
        </p:nvPicPr>
        <p:blipFill>
          <a:blip r:embed="rId3"/>
          <a:stretch>
            <a:fillRect/>
          </a:stretch>
        </p:blipFill>
        <p:spPr>
          <a:xfrm>
            <a:off x="571500" y="3277641"/>
            <a:ext cx="247650" cy="257175"/>
          </a:xfrm>
          <a:prstGeom prst="rect">
            <a:avLst/>
          </a:prstGeom>
        </p:spPr>
      </p:pic>
      <p:pic>
        <p:nvPicPr>
          <p:cNvPr id="9" name="Picture 8" descr="image.png"/>
          <p:cNvPicPr>
            <a:picLocks noChangeAspect="1"/>
          </p:cNvPicPr>
          <p:nvPr/>
        </p:nvPicPr>
        <p:blipFill>
          <a:blip r:embed="rId3"/>
          <a:stretch>
            <a:fillRect/>
          </a:stretch>
        </p:blipFill>
        <p:spPr>
          <a:xfrm>
            <a:off x="571500" y="3814762"/>
            <a:ext cx="247650" cy="257175"/>
          </a:xfrm>
          <a:prstGeom prst="rect">
            <a:avLst/>
          </a:prstGeom>
        </p:spPr>
      </p:pic>
      <p:pic>
        <p:nvPicPr>
          <p:cNvPr id="10" name="Picture 9" descr="image.png"/>
          <p:cNvPicPr>
            <a:picLocks noChangeAspect="1"/>
          </p:cNvPicPr>
          <p:nvPr/>
        </p:nvPicPr>
        <p:blipFill>
          <a:blip r:embed="rId3"/>
          <a:stretch>
            <a:fillRect/>
          </a:stretch>
        </p:blipFill>
        <p:spPr>
          <a:xfrm>
            <a:off x="571500" y="4351883"/>
            <a:ext cx="247650" cy="257175"/>
          </a:xfrm>
          <a:prstGeom prst="rect">
            <a:avLst/>
          </a:prstGeom>
        </p:spPr>
      </p:pic>
      <p:sp>
        <p:nvSpPr>
          <p:cNvPr id="11" name="TextBox 10"/>
          <p:cNvSpPr txBox="1"/>
          <p:nvPr/>
        </p:nvSpPr>
        <p:spPr>
          <a:xfrm>
            <a:off x="571500" y="476250"/>
            <a:ext cx="11601450" cy="419100"/>
          </a:xfrm>
          <a:prstGeom prst="rect">
            <a:avLst/>
          </a:prstGeom>
          <a:noFill/>
        </p:spPr>
        <p:txBody>
          <a:bodyPr wrap="square" lIns="0" tIns="0" rIns="0" bIns="0" anchor="t">
            <a:spAutoFit/>
          </a:bodyPr>
          <a:lstStyle/>
          <a:p>
            <a:pPr algn="l"/>
            <a:r>
              <a:rPr sz="2850" b="1" i="0" u="none">
                <a:solidFill>
                  <a:srgbClr val="38BDF8"/>
                </a:solidFill>
                <a:latin typeface="Times New Roman"/>
              </a:rPr>
              <a:t>QUY TẮC VẬN HÀNH AN TOÀN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524500" y="2775644"/>
            <a:ext cx="1143000" cy="38100"/>
          </a:xfrm>
          <a:prstGeom prst="rect">
            <a:avLst/>
          </a:prstGeom>
          <a:solidFill>
            <a:srgbClr val="38BD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4369069" y="3051869"/>
            <a:ext cx="3453712" cy="609600"/>
          </a:xfrm>
          <a:prstGeom prst="rect">
            <a:avLst/>
          </a:prstGeom>
          <a:noFill/>
        </p:spPr>
        <p:txBody>
          <a:bodyPr wrap="square" lIns="0" tIns="0" rIns="0" bIns="0" anchor="t">
            <a:spAutoFit/>
          </a:bodyPr>
          <a:lstStyle/>
          <a:p>
            <a:pPr algn="ctr"/>
            <a:r>
              <a:rPr sz="4200" b="1" i="0" u="none">
                <a:solidFill>
                  <a:srgbClr val="FFFFFF"/>
                </a:solidFill>
                <a:latin typeface="Times New Roman"/>
              </a:rPr>
              <a:t>BÀI MỞ ĐẦU</a:t>
            </a:r>
          </a:p>
        </p:txBody>
      </p:sp>
      <p:sp>
        <p:nvSpPr>
          <p:cNvPr id="5" name="TextBox 4"/>
          <p:cNvSpPr txBox="1"/>
          <p:nvPr/>
        </p:nvSpPr>
        <p:spPr>
          <a:xfrm>
            <a:off x="3039814" y="3804344"/>
            <a:ext cx="6112222" cy="373260"/>
          </a:xfrm>
          <a:prstGeom prst="rect">
            <a:avLst/>
          </a:prstGeom>
          <a:noFill/>
        </p:spPr>
        <p:txBody>
          <a:bodyPr wrap="square" lIns="0" tIns="0" rIns="0" bIns="0" anchor="t">
            <a:spAutoFit/>
          </a:bodyPr>
          <a:lstStyle/>
          <a:p>
            <a:pPr algn="ctr">
              <a:lnSpc>
                <a:spcPts val="2940"/>
              </a:lnSpc>
            </a:pPr>
            <a:r>
              <a:rPr sz="2100" b="0" i="0" u="none">
                <a:solidFill>
                  <a:srgbClr val="38BDF8"/>
                </a:solidFill>
                <a:latin typeface="Times New Roman"/>
              </a:rPr>
              <a:t>Khái Quát Chung Về An Toàn Điện &amp; Bảo Hộ Lao Động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524500" y="2775644"/>
            <a:ext cx="1143000" cy="38100"/>
          </a:xfrm>
          <a:prstGeom prst="rect">
            <a:avLst/>
          </a:prstGeom>
          <a:solidFill>
            <a:srgbClr val="38BD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3339092" y="3051869"/>
            <a:ext cx="5513814" cy="609600"/>
          </a:xfrm>
          <a:prstGeom prst="rect">
            <a:avLst/>
          </a:prstGeom>
          <a:noFill/>
        </p:spPr>
        <p:txBody>
          <a:bodyPr wrap="square" lIns="0" tIns="0" rIns="0" bIns="0" anchor="t">
            <a:spAutoFit/>
          </a:bodyPr>
          <a:lstStyle/>
          <a:p>
            <a:pPr algn="ctr"/>
            <a:r>
              <a:rPr sz="4200" b="1" i="0" u="none">
                <a:solidFill>
                  <a:srgbClr val="FFFFFF"/>
                </a:solidFill>
                <a:latin typeface="Times New Roman"/>
              </a:rPr>
              <a:t>TỔNG KẾT BÀI HỌC</a:t>
            </a:r>
          </a:p>
        </p:txBody>
      </p:sp>
      <p:sp>
        <p:nvSpPr>
          <p:cNvPr id="5" name="TextBox 4"/>
          <p:cNvSpPr txBox="1"/>
          <p:nvPr/>
        </p:nvSpPr>
        <p:spPr>
          <a:xfrm>
            <a:off x="2621012" y="3804344"/>
            <a:ext cx="6949975" cy="373260"/>
          </a:xfrm>
          <a:prstGeom prst="rect">
            <a:avLst/>
          </a:prstGeom>
          <a:noFill/>
        </p:spPr>
        <p:txBody>
          <a:bodyPr wrap="square" lIns="0" tIns="0" rIns="0" bIns="0" anchor="t">
            <a:spAutoFit/>
          </a:bodyPr>
          <a:lstStyle/>
          <a:p>
            <a:pPr algn="ctr">
              <a:lnSpc>
                <a:spcPts val="2940"/>
              </a:lnSpc>
            </a:pPr>
            <a:r>
              <a:rPr sz="2100" b="0" i="0" u="none">
                <a:solidFill>
                  <a:srgbClr val="38BDF8"/>
                </a:solidFill>
                <a:latin typeface="Times New Roman"/>
              </a:rPr>
              <a:t>Tuân Thủ An Toàn Điện Là Bảo Vệ Chính Mình &amp; Đồng Nghiệp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295275" y="2085082"/>
            <a:ext cx="11601450" cy="790575"/>
          </a:xfrm>
          <a:prstGeom prst="rect">
            <a:avLst/>
          </a:prstGeom>
          <a:noFill/>
        </p:spPr>
        <p:txBody>
          <a:bodyPr wrap="square" lIns="0" tIns="0" rIns="0" bIns="0" anchor="t">
            <a:spAutoFit/>
          </a:bodyPr>
          <a:lstStyle/>
          <a:p>
            <a:pPr algn="ctr"/>
            <a:r>
              <a:rPr sz="5400" b="1" i="0" u="none">
                <a:solidFill>
                  <a:srgbClr val="00ECEC"/>
                </a:solidFill>
                <a:latin typeface="Times New Roman"/>
              </a:rPr>
              <a:t>CẢM ƠN VÀ GIẢI ĐÁP</a:t>
            </a:r>
          </a:p>
        </p:txBody>
      </p:sp>
      <p:sp>
        <p:nvSpPr>
          <p:cNvPr id="4" name="TextBox 3"/>
          <p:cNvSpPr txBox="1"/>
          <p:nvPr/>
        </p:nvSpPr>
        <p:spPr>
          <a:xfrm>
            <a:off x="571500" y="3066157"/>
            <a:ext cx="11049000" cy="346620"/>
          </a:xfrm>
          <a:prstGeom prst="rect">
            <a:avLst/>
          </a:prstGeom>
          <a:noFill/>
        </p:spPr>
        <p:txBody>
          <a:bodyPr wrap="square" lIns="0" tIns="0" rIns="0" bIns="0" anchor="t">
            <a:spAutoFit/>
          </a:bodyPr>
          <a:lstStyle/>
          <a:p>
            <a:pPr algn="ctr">
              <a:lnSpc>
                <a:spcPts val="2729"/>
              </a:lnSpc>
            </a:pPr>
            <a:r>
              <a:rPr sz="1950" b="0" i="0" u="none">
                <a:solidFill>
                  <a:srgbClr val="F1F5F9"/>
                </a:solidFill>
                <a:latin typeface="Times New Roman"/>
              </a:rPr>
              <a:t>Mời quý thầy cô và các bạn sinh viên đặt câu hỏi thảo luận!</a:t>
            </a:r>
          </a:p>
        </p:txBody>
      </p:sp>
      <p:sp>
        <p:nvSpPr>
          <p:cNvPr id="5" name="TextBox 4"/>
          <p:cNvSpPr txBox="1"/>
          <p:nvPr/>
        </p:nvSpPr>
        <p:spPr>
          <a:xfrm>
            <a:off x="571500" y="3793777"/>
            <a:ext cx="11049000" cy="346620"/>
          </a:xfrm>
          <a:prstGeom prst="rect">
            <a:avLst/>
          </a:prstGeom>
          <a:noFill/>
        </p:spPr>
        <p:txBody>
          <a:bodyPr wrap="square" lIns="314325" tIns="0" rIns="0" bIns="0" anchor="t">
            <a:spAutoFit/>
          </a:bodyPr>
          <a:lstStyle/>
          <a:p>
            <a:pPr algn="ctr">
              <a:lnSpc>
                <a:spcPts val="2729"/>
              </a:lnSpc>
            </a:pPr>
            <a:r>
              <a:rPr sz="1950" b="0" i="0" u="none">
                <a:solidFill>
                  <a:srgbClr val="F1F5F9"/>
                </a:solidFill>
                <a:latin typeface="Times New Roman"/>
              </a:rPr>
              <a:t>Khoa Kỹ Thuật Công Nghệ - Trường CĐ Kinh Tế - Kỹ Thuật Công Thương</a:t>
            </a:r>
          </a:p>
        </p:txBody>
      </p:sp>
      <p:sp>
        <p:nvSpPr>
          <p:cNvPr id="6" name="TextBox 5"/>
          <p:cNvSpPr txBox="1"/>
          <p:nvPr/>
        </p:nvSpPr>
        <p:spPr>
          <a:xfrm>
            <a:off x="571500" y="4283273"/>
            <a:ext cx="11049000" cy="346620"/>
          </a:xfrm>
          <a:prstGeom prst="rect">
            <a:avLst/>
          </a:prstGeom>
          <a:noFill/>
        </p:spPr>
        <p:txBody>
          <a:bodyPr wrap="square" lIns="276225" tIns="0" rIns="0" bIns="0" anchor="t">
            <a:spAutoFit/>
          </a:bodyPr>
          <a:lstStyle/>
          <a:p>
            <a:pPr algn="ctr">
              <a:lnSpc>
                <a:spcPts val="2729"/>
              </a:lnSpc>
            </a:pPr>
            <a:r>
              <a:rPr sz="1950" b="0" i="0" u="none">
                <a:solidFill>
                  <a:srgbClr val="F1F5F9"/>
                </a:solidFill>
                <a:latin typeface="Times New Roman"/>
              </a:rPr>
              <a:t>Môn Học: An Toàn Vật Liệu Điện</a:t>
            </a:r>
          </a:p>
        </p:txBody>
      </p:sp>
      <p:pic>
        <p:nvPicPr>
          <p:cNvPr id="7" name="Picture 6" descr="image.png"/>
          <p:cNvPicPr>
            <a:picLocks noChangeAspect="1"/>
          </p:cNvPicPr>
          <p:nvPr/>
        </p:nvPicPr>
        <p:blipFill>
          <a:blip r:embed="rId3"/>
          <a:stretch>
            <a:fillRect/>
          </a:stretch>
        </p:blipFill>
        <p:spPr>
          <a:xfrm>
            <a:off x="2136576" y="3831877"/>
            <a:ext cx="314325" cy="247650"/>
          </a:xfrm>
          <a:prstGeom prst="rect">
            <a:avLst/>
          </a:prstGeom>
        </p:spPr>
      </p:pic>
      <p:pic>
        <p:nvPicPr>
          <p:cNvPr id="8" name="Picture 7" descr="image.png"/>
          <p:cNvPicPr>
            <a:picLocks noChangeAspect="1"/>
          </p:cNvPicPr>
          <p:nvPr/>
        </p:nvPicPr>
        <p:blipFill>
          <a:blip r:embed="rId4"/>
          <a:stretch>
            <a:fillRect/>
          </a:stretch>
        </p:blipFill>
        <p:spPr>
          <a:xfrm>
            <a:off x="4234308" y="4321373"/>
            <a:ext cx="276225" cy="24765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2799754" y="2243137"/>
            <a:ext cx="6592490" cy="7715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2799754" y="3014662"/>
            <a:ext cx="6592490" cy="7715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2799754" y="3786187"/>
            <a:ext cx="6592490" cy="7715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2799754" y="3005137"/>
            <a:ext cx="659249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2799754" y="3005137"/>
            <a:ext cx="659249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799754" y="3776662"/>
            <a:ext cx="659249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799754" y="3776662"/>
            <a:ext cx="659249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2799754" y="4548187"/>
            <a:ext cx="659249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2799754" y="4548187"/>
            <a:ext cx="659249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2" name="Picture 11" descr="image.png"/>
          <p:cNvPicPr>
            <a:picLocks noChangeAspect="1"/>
          </p:cNvPicPr>
          <p:nvPr/>
        </p:nvPicPr>
        <p:blipFill>
          <a:blip r:embed="rId3"/>
          <a:stretch>
            <a:fillRect/>
          </a:stretch>
        </p:blipFill>
        <p:spPr>
          <a:xfrm>
            <a:off x="2799754" y="2386012"/>
            <a:ext cx="857250" cy="476250"/>
          </a:xfrm>
          <a:prstGeom prst="rect">
            <a:avLst/>
          </a:prstGeom>
        </p:spPr>
      </p:pic>
      <p:sp>
        <p:nvSpPr>
          <p:cNvPr id="13" name="TextBox 12"/>
          <p:cNvSpPr txBox="1"/>
          <p:nvPr/>
        </p:nvSpPr>
        <p:spPr>
          <a:xfrm>
            <a:off x="3895129" y="2406997"/>
            <a:ext cx="5497115" cy="173235"/>
          </a:xfrm>
          <a:prstGeom prst="rect">
            <a:avLst/>
          </a:prstGeom>
          <a:noFill/>
        </p:spPr>
        <p:txBody>
          <a:bodyPr wrap="square" lIns="0" tIns="0" rIns="0" bIns="0" anchor="t">
            <a:spAutoFit/>
          </a:bodyPr>
          <a:lstStyle/>
          <a:p>
            <a:pPr algn="l">
              <a:lnSpc>
                <a:spcPts val="1364"/>
              </a:lnSpc>
            </a:pPr>
            <a:r>
              <a:rPr sz="975" b="0" i="0" u="none">
                <a:solidFill>
                  <a:srgbClr val="F1F5F9"/>
                </a:solidFill>
                <a:latin typeface="Times New Roman"/>
              </a:rPr>
              <a:t>https://my.clevelandclinic.org/-/scassets/images/org/health/articles/23021-defibrillation</a:t>
            </a:r>
          </a:p>
        </p:txBody>
      </p:sp>
      <p:sp>
        <p:nvSpPr>
          <p:cNvPr id="14" name="TextBox 13"/>
          <p:cNvSpPr txBox="1"/>
          <p:nvPr/>
        </p:nvSpPr>
        <p:spPr>
          <a:xfrm>
            <a:off x="3895129" y="2627858"/>
            <a:ext cx="5497115" cy="213270"/>
          </a:xfrm>
          <a:prstGeom prst="rect">
            <a:avLst/>
          </a:prstGeom>
          <a:noFill/>
        </p:spPr>
        <p:txBody>
          <a:bodyPr wrap="square" lIns="0" tIns="0" rIns="0" bIns="0" anchor="t">
            <a:spAutoFit/>
          </a:bodyPr>
          <a:lstStyle/>
          <a:p>
            <a:pPr algn="l">
              <a:lnSpc>
                <a:spcPts val="1679"/>
              </a:lnSpc>
            </a:pPr>
            <a:r>
              <a:rPr sz="1200" b="0" i="0" u="none">
                <a:solidFill>
                  <a:srgbClr val="F1F5F9"/>
                </a:solidFill>
                <a:latin typeface="Times New Roman"/>
              </a:rPr>
              <a:t>Source: </a:t>
            </a:r>
            <a:r>
              <a:rPr sz="1200" b="0" i="0" u="none">
                <a:solidFill>
                  <a:srgbClr val="4F46E5"/>
                </a:solidFill>
                <a:latin typeface="Times New Roman"/>
              </a:rPr>
              <a:t>my.clevelandclinic.org</a:t>
            </a:r>
          </a:p>
        </p:txBody>
      </p:sp>
      <p:pic>
        <p:nvPicPr>
          <p:cNvPr id="15" name="Picture 14" descr="image.png"/>
          <p:cNvPicPr>
            <a:picLocks noChangeAspect="1"/>
          </p:cNvPicPr>
          <p:nvPr/>
        </p:nvPicPr>
        <p:blipFill>
          <a:blip r:embed="rId4"/>
          <a:stretch>
            <a:fillRect/>
          </a:stretch>
        </p:blipFill>
        <p:spPr>
          <a:xfrm>
            <a:off x="2799754" y="3157537"/>
            <a:ext cx="857250" cy="476250"/>
          </a:xfrm>
          <a:prstGeom prst="rect">
            <a:avLst/>
          </a:prstGeom>
        </p:spPr>
      </p:pic>
      <p:sp>
        <p:nvSpPr>
          <p:cNvPr id="16" name="TextBox 15"/>
          <p:cNvSpPr txBox="1"/>
          <p:nvPr/>
        </p:nvSpPr>
        <p:spPr>
          <a:xfrm>
            <a:off x="3895129" y="3178522"/>
            <a:ext cx="5497115" cy="173235"/>
          </a:xfrm>
          <a:prstGeom prst="rect">
            <a:avLst/>
          </a:prstGeom>
          <a:noFill/>
        </p:spPr>
        <p:txBody>
          <a:bodyPr wrap="square" lIns="0" tIns="0" rIns="0" bIns="0" anchor="t">
            <a:spAutoFit/>
          </a:bodyPr>
          <a:lstStyle/>
          <a:p>
            <a:pPr algn="l">
              <a:lnSpc>
                <a:spcPts val="1364"/>
              </a:lnSpc>
            </a:pPr>
            <a:r>
              <a:rPr sz="975" b="0" i="0" u="none">
                <a:solidFill>
                  <a:srgbClr val="F1F5F9"/>
                </a:solidFill>
                <a:latin typeface="Times New Roman"/>
              </a:rPr>
              <a:t>https://www.andandappe.com/wp-content/uploads/2024/09/electrical-safety-personal-protective-equipment.jpg</a:t>
            </a:r>
          </a:p>
        </p:txBody>
      </p:sp>
      <p:sp>
        <p:nvSpPr>
          <p:cNvPr id="17" name="TextBox 16"/>
          <p:cNvSpPr txBox="1"/>
          <p:nvPr/>
        </p:nvSpPr>
        <p:spPr>
          <a:xfrm>
            <a:off x="3895129" y="3399383"/>
            <a:ext cx="5497115" cy="213270"/>
          </a:xfrm>
          <a:prstGeom prst="rect">
            <a:avLst/>
          </a:prstGeom>
          <a:noFill/>
        </p:spPr>
        <p:txBody>
          <a:bodyPr wrap="square" lIns="0" tIns="0" rIns="0" bIns="0" anchor="t">
            <a:spAutoFit/>
          </a:bodyPr>
          <a:lstStyle/>
          <a:p>
            <a:pPr algn="l">
              <a:lnSpc>
                <a:spcPts val="1679"/>
              </a:lnSpc>
            </a:pPr>
            <a:r>
              <a:rPr sz="1200" b="0" i="0" u="none">
                <a:solidFill>
                  <a:srgbClr val="F1F5F9"/>
                </a:solidFill>
                <a:latin typeface="Times New Roman"/>
              </a:rPr>
              <a:t>Source: </a:t>
            </a:r>
            <a:r>
              <a:rPr sz="1200" b="0" i="0" u="none">
                <a:solidFill>
                  <a:srgbClr val="4F46E5"/>
                </a:solidFill>
                <a:latin typeface="Times New Roman"/>
              </a:rPr>
              <a:t>www.andandappe.com</a:t>
            </a:r>
          </a:p>
        </p:txBody>
      </p:sp>
      <p:pic>
        <p:nvPicPr>
          <p:cNvPr id="18" name="Picture 17" descr="image.png"/>
          <p:cNvPicPr>
            <a:picLocks noChangeAspect="1"/>
          </p:cNvPicPr>
          <p:nvPr/>
        </p:nvPicPr>
        <p:blipFill>
          <a:blip r:embed="rId5"/>
          <a:stretch>
            <a:fillRect/>
          </a:stretch>
        </p:blipFill>
        <p:spPr>
          <a:xfrm>
            <a:off x="2799754" y="3929062"/>
            <a:ext cx="857250" cy="476250"/>
          </a:xfrm>
          <a:prstGeom prst="rect">
            <a:avLst/>
          </a:prstGeom>
        </p:spPr>
      </p:pic>
      <p:sp>
        <p:nvSpPr>
          <p:cNvPr id="19" name="TextBox 18"/>
          <p:cNvSpPr txBox="1"/>
          <p:nvPr/>
        </p:nvSpPr>
        <p:spPr>
          <a:xfrm>
            <a:off x="3895129" y="3950047"/>
            <a:ext cx="5497115" cy="173235"/>
          </a:xfrm>
          <a:prstGeom prst="rect">
            <a:avLst/>
          </a:prstGeom>
          <a:noFill/>
        </p:spPr>
        <p:txBody>
          <a:bodyPr wrap="square" lIns="0" tIns="0" rIns="0" bIns="0" anchor="t">
            <a:spAutoFit/>
          </a:bodyPr>
          <a:lstStyle/>
          <a:p>
            <a:pPr algn="l">
              <a:lnSpc>
                <a:spcPts val="1364"/>
              </a:lnSpc>
            </a:pPr>
            <a:r>
              <a:rPr sz="975" b="0" i="0" u="none">
                <a:solidFill>
                  <a:srgbClr val="F1F5F9"/>
                </a:solidFill>
                <a:latin typeface="Times New Roman"/>
              </a:rPr>
              <a:t>https://cdn.expertelectrical.co.uk/wp-content/uploads/2011/12/fusebox-rcd.jpg</a:t>
            </a:r>
          </a:p>
        </p:txBody>
      </p:sp>
      <p:sp>
        <p:nvSpPr>
          <p:cNvPr id="20" name="TextBox 19"/>
          <p:cNvSpPr txBox="1"/>
          <p:nvPr/>
        </p:nvSpPr>
        <p:spPr>
          <a:xfrm>
            <a:off x="3895129" y="4170908"/>
            <a:ext cx="5497115" cy="213270"/>
          </a:xfrm>
          <a:prstGeom prst="rect">
            <a:avLst/>
          </a:prstGeom>
          <a:noFill/>
        </p:spPr>
        <p:txBody>
          <a:bodyPr wrap="square" lIns="0" tIns="0" rIns="0" bIns="0" anchor="t">
            <a:spAutoFit/>
          </a:bodyPr>
          <a:lstStyle/>
          <a:p>
            <a:pPr algn="l">
              <a:lnSpc>
                <a:spcPts val="1679"/>
              </a:lnSpc>
            </a:pPr>
            <a:r>
              <a:rPr sz="1200" b="0" i="0" u="none">
                <a:solidFill>
                  <a:srgbClr val="F1F5F9"/>
                </a:solidFill>
                <a:latin typeface="Times New Roman"/>
              </a:rPr>
              <a:t>Source: </a:t>
            </a:r>
            <a:r>
              <a:rPr sz="1200" b="0" i="0" u="none">
                <a:solidFill>
                  <a:srgbClr val="4F46E5"/>
                </a:solidFill>
                <a:latin typeface="Times New Roman"/>
              </a:rPr>
              <a:t>www.expertelectrical.co.uk</a:t>
            </a:r>
          </a:p>
        </p:txBody>
      </p:sp>
      <p:pic>
        <p:nvPicPr>
          <p:cNvPr id="21" name="Picture 20" descr="image.png"/>
          <p:cNvPicPr>
            <a:picLocks noChangeAspect="1"/>
          </p:cNvPicPr>
          <p:nvPr/>
        </p:nvPicPr>
        <p:blipFill>
          <a:blip r:embed="rId6"/>
          <a:stretch>
            <a:fillRect/>
          </a:stretch>
        </p:blipFill>
        <p:spPr>
          <a:xfrm>
            <a:off x="2799754" y="4700587"/>
            <a:ext cx="857250" cy="476250"/>
          </a:xfrm>
          <a:prstGeom prst="rect">
            <a:avLst/>
          </a:prstGeom>
        </p:spPr>
      </p:pic>
      <p:sp>
        <p:nvSpPr>
          <p:cNvPr id="22" name="TextBox 21"/>
          <p:cNvSpPr txBox="1"/>
          <p:nvPr/>
        </p:nvSpPr>
        <p:spPr>
          <a:xfrm>
            <a:off x="3895129" y="4721572"/>
            <a:ext cx="5497115" cy="173235"/>
          </a:xfrm>
          <a:prstGeom prst="rect">
            <a:avLst/>
          </a:prstGeom>
          <a:noFill/>
        </p:spPr>
        <p:txBody>
          <a:bodyPr wrap="square" lIns="0" tIns="0" rIns="0" bIns="0" anchor="t">
            <a:spAutoFit/>
          </a:bodyPr>
          <a:lstStyle/>
          <a:p>
            <a:pPr algn="l">
              <a:lnSpc>
                <a:spcPts val="1364"/>
              </a:lnSpc>
            </a:pPr>
            <a:r>
              <a:rPr sz="975" b="0" i="0" u="none">
                <a:solidFill>
                  <a:srgbClr val="F1F5F9"/>
                </a:solidFill>
                <a:latin typeface="Times New Roman"/>
              </a:rPr>
              <a:t>https://cbm-technology.com.pl/wp-content/uploads/2018/08/Teoria-2B-EN.jpg</a:t>
            </a:r>
          </a:p>
        </p:txBody>
      </p:sp>
      <p:sp>
        <p:nvSpPr>
          <p:cNvPr id="23" name="TextBox 22"/>
          <p:cNvSpPr txBox="1"/>
          <p:nvPr/>
        </p:nvSpPr>
        <p:spPr>
          <a:xfrm>
            <a:off x="3895129" y="4942433"/>
            <a:ext cx="5497115" cy="213270"/>
          </a:xfrm>
          <a:prstGeom prst="rect">
            <a:avLst/>
          </a:prstGeom>
          <a:noFill/>
        </p:spPr>
        <p:txBody>
          <a:bodyPr wrap="square" lIns="0" tIns="0" rIns="0" bIns="0" anchor="t">
            <a:spAutoFit/>
          </a:bodyPr>
          <a:lstStyle/>
          <a:p>
            <a:pPr algn="l">
              <a:lnSpc>
                <a:spcPts val="1679"/>
              </a:lnSpc>
            </a:pPr>
            <a:r>
              <a:rPr sz="1200" b="0" i="0" u="none">
                <a:solidFill>
                  <a:srgbClr val="F1F5F9"/>
                </a:solidFill>
                <a:latin typeface="Times New Roman"/>
              </a:rPr>
              <a:t>Source: </a:t>
            </a:r>
            <a:r>
              <a:rPr sz="1200" b="0" i="0" u="none">
                <a:solidFill>
                  <a:srgbClr val="4F46E5"/>
                </a:solidFill>
                <a:latin typeface="Times New Roman"/>
              </a:rPr>
              <a:t>cbm-technology.com.pl</a:t>
            </a:r>
          </a:p>
        </p:txBody>
      </p:sp>
      <p:sp>
        <p:nvSpPr>
          <p:cNvPr id="24" name="TextBox 23"/>
          <p:cNvSpPr txBox="1"/>
          <p:nvPr/>
        </p:nvSpPr>
        <p:spPr>
          <a:xfrm>
            <a:off x="571500" y="476250"/>
            <a:ext cx="11601450" cy="419100"/>
          </a:xfrm>
          <a:prstGeom prst="rect">
            <a:avLst/>
          </a:prstGeom>
          <a:noFill/>
        </p:spPr>
        <p:txBody>
          <a:bodyPr wrap="square" lIns="0" tIns="0" rIns="0" bIns="0" anchor="t">
            <a:spAutoFit/>
          </a:bodyPr>
          <a:lstStyle/>
          <a:p>
            <a:pPr algn="l"/>
            <a:r>
              <a:rPr sz="2850" b="1" i="0" u="none">
                <a:solidFill>
                  <a:srgbClr val="38BDF8"/>
                </a:solidFill>
                <a:latin typeface="Times New Roman"/>
              </a:rPr>
              <a:t>IMAGE SOURCES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1000125" y="2360562"/>
            <a:ext cx="10620375" cy="693241"/>
          </a:xfrm>
          <a:prstGeom prst="rect">
            <a:avLst/>
          </a:prstGeom>
          <a:noFill/>
        </p:spPr>
        <p:txBody>
          <a:bodyPr wrap="square" lIns="0" tIns="0" rIns="0" bIns="0" anchor="t">
            <a:spAutoFit/>
          </a:bodyPr>
          <a:lstStyle/>
          <a:p>
            <a:pPr algn="l">
              <a:lnSpc>
                <a:spcPts val="2729"/>
              </a:lnSpc>
            </a:pPr>
            <a:r>
              <a:rPr sz="1950" b="1" i="0" u="none">
                <a:solidFill>
                  <a:srgbClr val="F1F5F9"/>
                </a:solidFill>
                <a:latin typeface="Times New Roman"/>
              </a:rPr>
              <a:t>Kiến thức:</a:t>
            </a:r>
            <a:r>
              <a:rPr sz="1950" b="0" i="0" u="none">
                <a:solidFill>
                  <a:srgbClr val="F1F5F9"/>
                </a:solidFill>
                <a:latin typeface="Times New Roman"/>
              </a:rPr>
              <a:t> Hiểu rõ các nguyên nhân gây ra tai nạn điện, mức độ tác hại của dòng điện và biện pháp phòng tránh.</a:t>
            </a:r>
          </a:p>
        </p:txBody>
      </p:sp>
      <p:sp>
        <p:nvSpPr>
          <p:cNvPr id="4" name="TextBox 3"/>
          <p:cNvSpPr txBox="1"/>
          <p:nvPr/>
        </p:nvSpPr>
        <p:spPr>
          <a:xfrm>
            <a:off x="1000125" y="3244304"/>
            <a:ext cx="10620375" cy="693241"/>
          </a:xfrm>
          <a:prstGeom prst="rect">
            <a:avLst/>
          </a:prstGeom>
          <a:noFill/>
        </p:spPr>
        <p:txBody>
          <a:bodyPr wrap="square" lIns="0" tIns="0" rIns="0" bIns="0" anchor="t">
            <a:spAutoFit/>
          </a:bodyPr>
          <a:lstStyle/>
          <a:p>
            <a:pPr algn="l">
              <a:lnSpc>
                <a:spcPts val="2729"/>
              </a:lnSpc>
            </a:pPr>
            <a:r>
              <a:rPr sz="1950" b="1" i="0" u="none">
                <a:solidFill>
                  <a:srgbClr val="F1F5F9"/>
                </a:solidFill>
                <a:latin typeface="Times New Roman"/>
              </a:rPr>
              <a:t>Kỹ năng:</a:t>
            </a:r>
            <a:r>
              <a:rPr sz="1950" b="0" i="0" u="none">
                <a:solidFill>
                  <a:srgbClr val="F1F5F9"/>
                </a:solidFill>
                <a:latin typeface="Times New Roman"/>
              </a:rPr>
              <a:t> Nắm vững kỹ thuật phòng chống cháy nổ, chọn lựa vật liệu cách điện và sử dụng trang bị bảo hộ.</a:t>
            </a:r>
          </a:p>
        </p:txBody>
      </p:sp>
      <p:sp>
        <p:nvSpPr>
          <p:cNvPr id="5" name="TextBox 4"/>
          <p:cNvSpPr txBox="1"/>
          <p:nvPr/>
        </p:nvSpPr>
        <p:spPr>
          <a:xfrm>
            <a:off x="1000125" y="4128045"/>
            <a:ext cx="10620375" cy="346620"/>
          </a:xfrm>
          <a:prstGeom prst="rect">
            <a:avLst/>
          </a:prstGeom>
          <a:noFill/>
        </p:spPr>
        <p:txBody>
          <a:bodyPr wrap="square" lIns="0" tIns="0" rIns="0" bIns="0" anchor="t">
            <a:spAutoFit/>
          </a:bodyPr>
          <a:lstStyle/>
          <a:p>
            <a:pPr algn="l">
              <a:lnSpc>
                <a:spcPts val="2729"/>
              </a:lnSpc>
            </a:pPr>
            <a:r>
              <a:rPr sz="1950" b="1" i="0" u="none">
                <a:solidFill>
                  <a:srgbClr val="F1F5F9"/>
                </a:solidFill>
                <a:latin typeface="Times New Roman"/>
              </a:rPr>
              <a:t>Cấp cứu:</a:t>
            </a:r>
            <a:r>
              <a:rPr sz="1950" b="0" i="0" u="none">
                <a:solidFill>
                  <a:srgbClr val="F1F5F9"/>
                </a:solidFill>
                <a:latin typeface="Times New Roman"/>
              </a:rPr>
              <a:t> Thành thạo các bước sơ cứu nạn nhân bị điện giật, cháy bỏng khẩn cấp tại hiện trường.</a:t>
            </a:r>
          </a:p>
        </p:txBody>
      </p:sp>
      <p:sp>
        <p:nvSpPr>
          <p:cNvPr id="6" name="TextBox 5"/>
          <p:cNvSpPr txBox="1"/>
          <p:nvPr/>
        </p:nvSpPr>
        <p:spPr>
          <a:xfrm>
            <a:off x="1000125" y="4665166"/>
            <a:ext cx="10620375" cy="346620"/>
          </a:xfrm>
          <a:prstGeom prst="rect">
            <a:avLst/>
          </a:prstGeom>
          <a:noFill/>
        </p:spPr>
        <p:txBody>
          <a:bodyPr wrap="square" lIns="0" tIns="0" rIns="0" bIns="0" anchor="t">
            <a:spAutoFit/>
          </a:bodyPr>
          <a:lstStyle/>
          <a:p>
            <a:pPr algn="l">
              <a:lnSpc>
                <a:spcPts val="2729"/>
              </a:lnSpc>
            </a:pPr>
            <a:r>
              <a:rPr sz="1950" b="1" i="0" u="none">
                <a:solidFill>
                  <a:srgbClr val="F1F5F9"/>
                </a:solidFill>
                <a:latin typeface="Times New Roman"/>
              </a:rPr>
              <a:t>Thái độ:</a:t>
            </a:r>
            <a:r>
              <a:rPr sz="1950" b="0" i="0" u="none">
                <a:solidFill>
                  <a:srgbClr val="F1F5F9"/>
                </a:solidFill>
                <a:latin typeface="Times New Roman"/>
              </a:rPr>
              <a:t> Tuân thủ nghiêm ngặt các quy định về an toàn lao động trong môi trường công nghiệp.</a:t>
            </a:r>
          </a:p>
        </p:txBody>
      </p:sp>
      <p:pic>
        <p:nvPicPr>
          <p:cNvPr id="7" name="Picture 6" descr="image.png"/>
          <p:cNvPicPr>
            <a:picLocks noChangeAspect="1"/>
          </p:cNvPicPr>
          <p:nvPr/>
        </p:nvPicPr>
        <p:blipFill>
          <a:blip r:embed="rId3"/>
          <a:stretch>
            <a:fillRect/>
          </a:stretch>
        </p:blipFill>
        <p:spPr>
          <a:xfrm>
            <a:off x="571500" y="2393900"/>
            <a:ext cx="247650" cy="257175"/>
          </a:xfrm>
          <a:prstGeom prst="rect">
            <a:avLst/>
          </a:prstGeom>
        </p:spPr>
      </p:pic>
      <p:pic>
        <p:nvPicPr>
          <p:cNvPr id="8" name="Picture 7" descr="image.png"/>
          <p:cNvPicPr>
            <a:picLocks noChangeAspect="1"/>
          </p:cNvPicPr>
          <p:nvPr/>
        </p:nvPicPr>
        <p:blipFill>
          <a:blip r:embed="rId3"/>
          <a:stretch>
            <a:fillRect/>
          </a:stretch>
        </p:blipFill>
        <p:spPr>
          <a:xfrm>
            <a:off x="571500" y="3277641"/>
            <a:ext cx="247650" cy="257175"/>
          </a:xfrm>
          <a:prstGeom prst="rect">
            <a:avLst/>
          </a:prstGeom>
        </p:spPr>
      </p:pic>
      <p:pic>
        <p:nvPicPr>
          <p:cNvPr id="9" name="Picture 8" descr="image.png"/>
          <p:cNvPicPr>
            <a:picLocks noChangeAspect="1"/>
          </p:cNvPicPr>
          <p:nvPr/>
        </p:nvPicPr>
        <p:blipFill>
          <a:blip r:embed="rId3"/>
          <a:stretch>
            <a:fillRect/>
          </a:stretch>
        </p:blipFill>
        <p:spPr>
          <a:xfrm>
            <a:off x="571500" y="4161383"/>
            <a:ext cx="247650" cy="257175"/>
          </a:xfrm>
          <a:prstGeom prst="rect">
            <a:avLst/>
          </a:prstGeom>
        </p:spPr>
      </p:pic>
      <p:pic>
        <p:nvPicPr>
          <p:cNvPr id="10" name="Picture 9" descr="image.png"/>
          <p:cNvPicPr>
            <a:picLocks noChangeAspect="1"/>
          </p:cNvPicPr>
          <p:nvPr/>
        </p:nvPicPr>
        <p:blipFill>
          <a:blip r:embed="rId3"/>
          <a:stretch>
            <a:fillRect/>
          </a:stretch>
        </p:blipFill>
        <p:spPr>
          <a:xfrm>
            <a:off x="571500" y="4698503"/>
            <a:ext cx="247650" cy="257175"/>
          </a:xfrm>
          <a:prstGeom prst="rect">
            <a:avLst/>
          </a:prstGeom>
        </p:spPr>
      </p:pic>
      <p:sp>
        <p:nvSpPr>
          <p:cNvPr id="11" name="TextBox 10"/>
          <p:cNvSpPr txBox="1"/>
          <p:nvPr/>
        </p:nvSpPr>
        <p:spPr>
          <a:xfrm>
            <a:off x="571500" y="476250"/>
            <a:ext cx="11601450" cy="419100"/>
          </a:xfrm>
          <a:prstGeom prst="rect">
            <a:avLst/>
          </a:prstGeom>
          <a:noFill/>
        </p:spPr>
        <p:txBody>
          <a:bodyPr wrap="square" lIns="0" tIns="0" rIns="0" bIns="0" anchor="t">
            <a:spAutoFit/>
          </a:bodyPr>
          <a:lstStyle/>
          <a:p>
            <a:pPr algn="l"/>
            <a:r>
              <a:rPr sz="2850" b="1" i="0" u="none">
                <a:solidFill>
                  <a:srgbClr val="38BDF8"/>
                </a:solidFill>
                <a:latin typeface="Times New Roman"/>
              </a:rPr>
              <a:t>MỤC TIÊU MÔN HỌC</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488108"/>
            <a:ext cx="5334000" cy="2586632"/>
          </a:xfrm>
          <a:prstGeom prst="rect">
            <a:avLst/>
          </a:prstGeom>
        </p:spPr>
      </p:pic>
      <p:pic>
        <p:nvPicPr>
          <p:cNvPr id="4" name="Picture 3" descr="image.png"/>
          <p:cNvPicPr>
            <a:picLocks noChangeAspect="1"/>
          </p:cNvPicPr>
          <p:nvPr/>
        </p:nvPicPr>
        <p:blipFill>
          <a:blip r:embed="rId4"/>
          <a:stretch>
            <a:fillRect/>
          </a:stretch>
        </p:blipFill>
        <p:spPr>
          <a:xfrm>
            <a:off x="6286500" y="2488108"/>
            <a:ext cx="5334000" cy="2586632"/>
          </a:xfrm>
          <a:prstGeom prst="rect">
            <a:avLst/>
          </a:prstGeom>
        </p:spPr>
      </p:pic>
      <p:sp>
        <p:nvSpPr>
          <p:cNvPr id="5" name="TextBox 4"/>
          <p:cNvSpPr txBox="1"/>
          <p:nvPr/>
        </p:nvSpPr>
        <p:spPr>
          <a:xfrm>
            <a:off x="866775" y="2783383"/>
            <a:ext cx="4980622" cy="323850"/>
          </a:xfrm>
          <a:prstGeom prst="rect">
            <a:avLst/>
          </a:prstGeom>
          <a:noFill/>
        </p:spPr>
        <p:txBody>
          <a:bodyPr wrap="square" lIns="0" tIns="0" rIns="0" bIns="0" anchor="t">
            <a:spAutoFit/>
          </a:bodyPr>
          <a:lstStyle/>
          <a:p>
            <a:pPr algn="l"/>
            <a:r>
              <a:rPr sz="2250" b="1" i="0" u="none">
                <a:solidFill>
                  <a:srgbClr val="00ECEC"/>
                </a:solidFill>
                <a:latin typeface="Times New Roman"/>
              </a:rPr>
              <a:t>Bảo Vệ Con Người</a:t>
            </a:r>
          </a:p>
        </p:txBody>
      </p:sp>
      <p:sp>
        <p:nvSpPr>
          <p:cNvPr id="6" name="TextBox 5"/>
          <p:cNvSpPr txBox="1"/>
          <p:nvPr/>
        </p:nvSpPr>
        <p:spPr>
          <a:xfrm>
            <a:off x="866775" y="3250108"/>
            <a:ext cx="4743450" cy="1386482"/>
          </a:xfrm>
          <a:prstGeom prst="rect">
            <a:avLst/>
          </a:prstGeom>
          <a:noFill/>
        </p:spPr>
        <p:txBody>
          <a:bodyPr wrap="square" lIns="0" tIns="0" rIns="0" bIns="0" anchor="t">
            <a:spAutoFit/>
          </a:bodyPr>
          <a:lstStyle/>
          <a:p>
            <a:pPr algn="l">
              <a:lnSpc>
                <a:spcPts val="2729"/>
              </a:lnSpc>
            </a:pPr>
            <a:r>
              <a:rPr sz="1950" b="0" i="0" u="none">
                <a:solidFill>
                  <a:srgbClr val="F1F5F9"/>
                </a:solidFill>
                <a:latin typeface="Times New Roman"/>
              </a:rPr>
              <a:t>An toàn điện là yếu tố cốt lõi trong bảo hộ lao động, giúp ngăn ngừa các chấn thương nguy hiểm và tổn hại tính mạng cho kỹ sư, công nhân điện.</a:t>
            </a:r>
          </a:p>
        </p:txBody>
      </p:sp>
      <p:sp>
        <p:nvSpPr>
          <p:cNvPr id="7" name="TextBox 6"/>
          <p:cNvSpPr txBox="1"/>
          <p:nvPr/>
        </p:nvSpPr>
        <p:spPr>
          <a:xfrm>
            <a:off x="6581775" y="2783383"/>
            <a:ext cx="4980622" cy="323850"/>
          </a:xfrm>
          <a:prstGeom prst="rect">
            <a:avLst/>
          </a:prstGeom>
          <a:noFill/>
        </p:spPr>
        <p:txBody>
          <a:bodyPr wrap="square" lIns="0" tIns="0" rIns="0" bIns="0" anchor="t">
            <a:spAutoFit/>
          </a:bodyPr>
          <a:lstStyle/>
          <a:p>
            <a:pPr algn="l"/>
            <a:r>
              <a:rPr sz="2250" b="1" i="0" u="none">
                <a:solidFill>
                  <a:srgbClr val="00ECEC"/>
                </a:solidFill>
                <a:latin typeface="Times New Roman"/>
              </a:rPr>
              <a:t>Bảo Vệ Thiết Bị &amp; Sản Xuất</a:t>
            </a:r>
          </a:p>
        </p:txBody>
      </p:sp>
      <p:sp>
        <p:nvSpPr>
          <p:cNvPr id="8" name="TextBox 7"/>
          <p:cNvSpPr txBox="1"/>
          <p:nvPr/>
        </p:nvSpPr>
        <p:spPr>
          <a:xfrm>
            <a:off x="6581775" y="3250108"/>
            <a:ext cx="4743450" cy="1039862"/>
          </a:xfrm>
          <a:prstGeom prst="rect">
            <a:avLst/>
          </a:prstGeom>
          <a:noFill/>
        </p:spPr>
        <p:txBody>
          <a:bodyPr wrap="square" lIns="0" tIns="0" rIns="0" bIns="0" anchor="t">
            <a:spAutoFit/>
          </a:bodyPr>
          <a:lstStyle/>
          <a:p>
            <a:pPr algn="l">
              <a:lnSpc>
                <a:spcPts val="2729"/>
              </a:lnSpc>
            </a:pPr>
            <a:r>
              <a:rPr sz="1950" b="0" i="0" u="none">
                <a:solidFill>
                  <a:srgbClr val="F1F5F9"/>
                </a:solidFill>
                <a:latin typeface="Times New Roman"/>
              </a:rPr>
              <a:t>Hạn chế sự cố chập cháy, hư hỏng vật liệu điện, đảm bảo hệ thống vận hành liên tục và tối ưu hóa chi phí vận hành cho doanh nghiệp.</a:t>
            </a:r>
          </a:p>
        </p:txBody>
      </p:sp>
      <p:sp>
        <p:nvSpPr>
          <p:cNvPr id="9" name="TextBox 8"/>
          <p:cNvSpPr txBox="1"/>
          <p:nvPr/>
        </p:nvSpPr>
        <p:spPr>
          <a:xfrm>
            <a:off x="571500" y="476250"/>
            <a:ext cx="11601450" cy="419100"/>
          </a:xfrm>
          <a:prstGeom prst="rect">
            <a:avLst/>
          </a:prstGeom>
          <a:noFill/>
        </p:spPr>
        <p:txBody>
          <a:bodyPr wrap="square" lIns="0" tIns="0" rIns="0" bIns="0" anchor="t">
            <a:spAutoFit/>
          </a:bodyPr>
          <a:lstStyle/>
          <a:p>
            <a:pPr algn="l"/>
            <a:r>
              <a:rPr sz="2850" b="1" i="0" u="none">
                <a:solidFill>
                  <a:srgbClr val="38BDF8"/>
                </a:solidFill>
                <a:latin typeface="Times New Roman"/>
              </a:rPr>
              <a:t>TẦM QUAN TRỌNG CỦA AN TOÀN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571500" y="2975669"/>
            <a:ext cx="5334000" cy="1238250"/>
          </a:xfrm>
          <a:prstGeom prst="rect">
            <a:avLst/>
          </a:prstGeom>
          <a:noFill/>
        </p:spPr>
        <p:txBody>
          <a:bodyPr wrap="square" lIns="0" tIns="0" rIns="0" bIns="0" anchor="t">
            <a:spAutoFit/>
          </a:bodyPr>
          <a:lstStyle/>
          <a:p>
            <a:pPr algn="ctr">
              <a:lnSpc>
                <a:spcPts val="9750"/>
              </a:lnSpc>
            </a:pPr>
            <a:r>
              <a:rPr sz="9750" b="1" i="0" u="none">
                <a:solidFill>
                  <a:srgbClr val="00ECEC"/>
                </a:solidFill>
                <a:latin typeface="Times New Roman"/>
              </a:rPr>
              <a:t>76.4%</a:t>
            </a:r>
          </a:p>
        </p:txBody>
      </p:sp>
      <p:sp>
        <p:nvSpPr>
          <p:cNvPr id="4" name="TextBox 3"/>
          <p:cNvSpPr txBox="1"/>
          <p:nvPr/>
        </p:nvSpPr>
        <p:spPr>
          <a:xfrm>
            <a:off x="571500" y="4213919"/>
            <a:ext cx="5334000" cy="373260"/>
          </a:xfrm>
          <a:prstGeom prst="rect">
            <a:avLst/>
          </a:prstGeom>
          <a:noFill/>
        </p:spPr>
        <p:txBody>
          <a:bodyPr wrap="square" lIns="0" tIns="0" rIns="0" bIns="0" anchor="t">
            <a:spAutoFit/>
          </a:bodyPr>
          <a:lstStyle/>
          <a:p>
            <a:pPr algn="ctr">
              <a:lnSpc>
                <a:spcPts val="2940"/>
              </a:lnSpc>
            </a:pPr>
            <a:r>
              <a:rPr sz="2100" b="1" i="0" u="none">
                <a:solidFill>
                  <a:srgbClr val="38BDF8"/>
                </a:solidFill>
                <a:latin typeface="Times New Roman"/>
              </a:rPr>
              <a:t>Cấp Điện Áp U ≤ 1000V</a:t>
            </a:r>
          </a:p>
        </p:txBody>
      </p:sp>
      <p:sp>
        <p:nvSpPr>
          <p:cNvPr id="5" name="TextBox 4"/>
          <p:cNvSpPr txBox="1"/>
          <p:nvPr/>
        </p:nvSpPr>
        <p:spPr>
          <a:xfrm>
            <a:off x="6286500" y="2783383"/>
            <a:ext cx="5600700" cy="323850"/>
          </a:xfrm>
          <a:prstGeom prst="rect">
            <a:avLst/>
          </a:prstGeom>
          <a:noFill/>
        </p:spPr>
        <p:txBody>
          <a:bodyPr wrap="square" lIns="0" tIns="0" rIns="0" bIns="0" anchor="t">
            <a:spAutoFit/>
          </a:bodyPr>
          <a:lstStyle/>
          <a:p>
            <a:pPr algn="l"/>
            <a:r>
              <a:rPr sz="2250" b="1" i="0" u="none">
                <a:solidFill>
                  <a:srgbClr val="00ECEC"/>
                </a:solidFill>
                <a:latin typeface="Times New Roman"/>
              </a:rPr>
              <a:t>Chi Lắm Mất An Toàn Hạ Áp</a:t>
            </a:r>
          </a:p>
        </p:txBody>
      </p:sp>
      <p:sp>
        <p:nvSpPr>
          <p:cNvPr id="6" name="TextBox 5"/>
          <p:cNvSpPr txBox="1"/>
          <p:nvPr/>
        </p:nvSpPr>
        <p:spPr>
          <a:xfrm>
            <a:off x="6286500" y="3250108"/>
            <a:ext cx="5334000" cy="1386482"/>
          </a:xfrm>
          <a:prstGeom prst="rect">
            <a:avLst/>
          </a:prstGeom>
          <a:noFill/>
        </p:spPr>
        <p:txBody>
          <a:bodyPr wrap="square" lIns="0" tIns="0" rIns="0" bIns="0" anchor="t">
            <a:spAutoFit/>
          </a:bodyPr>
          <a:lstStyle/>
          <a:p>
            <a:pPr algn="l">
              <a:lnSpc>
                <a:spcPts val="2729"/>
              </a:lnSpc>
            </a:pPr>
            <a:r>
              <a:rPr sz="1950" b="0" i="0" u="none">
                <a:solidFill>
                  <a:srgbClr val="F1F5F9"/>
                </a:solidFill>
                <a:latin typeface="Times New Roman"/>
              </a:rPr>
              <a:t>Hầu hết các tai nạn điện nguy hiểm xảy ra ở lưới điện hạ áp gia dụng và sản xuất nhỏ. Lý do chủ yếu đến từ sự chủ quan, thiếu trang bị bảo hộ cá nhân và thao tác sai quy chuẩn kỹ thuật.</a:t>
            </a:r>
          </a:p>
        </p:txBody>
      </p:sp>
      <p:sp>
        <p:nvSpPr>
          <p:cNvPr id="7" name="TextBox 6"/>
          <p:cNvSpPr txBox="1"/>
          <p:nvPr/>
        </p:nvSpPr>
        <p:spPr>
          <a:xfrm>
            <a:off x="571500" y="476250"/>
            <a:ext cx="11601450" cy="419100"/>
          </a:xfrm>
          <a:prstGeom prst="rect">
            <a:avLst/>
          </a:prstGeom>
          <a:noFill/>
        </p:spPr>
        <p:txBody>
          <a:bodyPr wrap="square" lIns="0" tIns="0" rIns="0" bIns="0" anchor="t">
            <a:spAutoFit/>
          </a:bodyPr>
          <a:lstStyle/>
          <a:p>
            <a:pPr algn="l"/>
            <a:r>
              <a:rPr sz="2850" b="1" i="0" u="none">
                <a:solidFill>
                  <a:srgbClr val="38BDF8"/>
                </a:solidFill>
                <a:latin typeface="Times New Roman"/>
              </a:rPr>
              <a:t>THỐNG KÊ ĐIỆN ÁP TAI NẠN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524500" y="2775644"/>
            <a:ext cx="1143000" cy="38100"/>
          </a:xfrm>
          <a:prstGeom prst="rect">
            <a:avLst/>
          </a:prstGeom>
          <a:solidFill>
            <a:srgbClr val="38BD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4605036" y="3051869"/>
            <a:ext cx="2981778" cy="609600"/>
          </a:xfrm>
          <a:prstGeom prst="rect">
            <a:avLst/>
          </a:prstGeom>
          <a:noFill/>
        </p:spPr>
        <p:txBody>
          <a:bodyPr wrap="square" lIns="0" tIns="0" rIns="0" bIns="0" anchor="t">
            <a:spAutoFit/>
          </a:bodyPr>
          <a:lstStyle/>
          <a:p>
            <a:pPr algn="ctr"/>
            <a:r>
              <a:rPr sz="4200" b="1" i="0" u="none">
                <a:solidFill>
                  <a:srgbClr val="FFFFFF"/>
                </a:solidFill>
                <a:latin typeface="Times New Roman"/>
              </a:rPr>
              <a:t>CHƯƠNG 1</a:t>
            </a:r>
          </a:p>
        </p:txBody>
      </p:sp>
      <p:sp>
        <p:nvSpPr>
          <p:cNvPr id="5" name="TextBox 4"/>
          <p:cNvSpPr txBox="1"/>
          <p:nvPr/>
        </p:nvSpPr>
        <p:spPr>
          <a:xfrm>
            <a:off x="3524547" y="3804344"/>
            <a:ext cx="5142904" cy="373260"/>
          </a:xfrm>
          <a:prstGeom prst="rect">
            <a:avLst/>
          </a:prstGeom>
          <a:noFill/>
        </p:spPr>
        <p:txBody>
          <a:bodyPr wrap="square" lIns="0" tIns="0" rIns="0" bIns="0" anchor="t">
            <a:spAutoFit/>
          </a:bodyPr>
          <a:lstStyle/>
          <a:p>
            <a:pPr algn="ctr">
              <a:lnSpc>
                <a:spcPts val="2940"/>
              </a:lnSpc>
            </a:pPr>
            <a:r>
              <a:rPr sz="2100" b="0" i="0" u="none">
                <a:solidFill>
                  <a:srgbClr val="38BDF8"/>
                </a:solidFill>
                <a:latin typeface="Times New Roman"/>
              </a:rPr>
              <a:t>Tác Hại Của Dòng Điện Đối Với Cơ Thể Người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216646"/>
            <a:ext cx="3492549" cy="3129557"/>
          </a:xfrm>
          <a:prstGeom prst="rect">
            <a:avLst/>
          </a:prstGeom>
        </p:spPr>
      </p:pic>
      <p:pic>
        <p:nvPicPr>
          <p:cNvPr id="4" name="Picture 3" descr="image.png"/>
          <p:cNvPicPr>
            <a:picLocks noChangeAspect="1"/>
          </p:cNvPicPr>
          <p:nvPr/>
        </p:nvPicPr>
        <p:blipFill>
          <a:blip r:embed="rId4"/>
          <a:stretch>
            <a:fillRect/>
          </a:stretch>
        </p:blipFill>
        <p:spPr>
          <a:xfrm>
            <a:off x="4349799" y="2216646"/>
            <a:ext cx="3492549" cy="3129557"/>
          </a:xfrm>
          <a:prstGeom prst="rect">
            <a:avLst/>
          </a:prstGeom>
        </p:spPr>
      </p:pic>
      <p:pic>
        <p:nvPicPr>
          <p:cNvPr id="5" name="Picture 4" descr="image.png"/>
          <p:cNvPicPr>
            <a:picLocks noChangeAspect="1"/>
          </p:cNvPicPr>
          <p:nvPr/>
        </p:nvPicPr>
        <p:blipFill>
          <a:blip r:embed="rId5"/>
          <a:stretch>
            <a:fillRect/>
          </a:stretch>
        </p:blipFill>
        <p:spPr>
          <a:xfrm>
            <a:off x="8128099" y="2216646"/>
            <a:ext cx="3492549" cy="3129557"/>
          </a:xfrm>
          <a:prstGeom prst="rect">
            <a:avLst/>
          </a:prstGeom>
        </p:spPr>
      </p:pic>
      <p:sp>
        <p:nvSpPr>
          <p:cNvPr id="6" name="TextBox 5"/>
          <p:cNvSpPr txBox="1"/>
          <p:nvPr/>
        </p:nvSpPr>
        <p:spPr>
          <a:xfrm>
            <a:off x="744218" y="3102471"/>
            <a:ext cx="3147112" cy="323850"/>
          </a:xfrm>
          <a:prstGeom prst="rect">
            <a:avLst/>
          </a:prstGeom>
          <a:noFill/>
        </p:spPr>
        <p:txBody>
          <a:bodyPr wrap="square" lIns="0" tIns="0" rIns="0" bIns="0" anchor="t">
            <a:spAutoFit/>
          </a:bodyPr>
          <a:lstStyle/>
          <a:p>
            <a:pPr algn="ctr"/>
            <a:r>
              <a:rPr sz="2250" b="1" i="0" u="none">
                <a:solidFill>
                  <a:srgbClr val="00ECEC"/>
                </a:solidFill>
                <a:latin typeface="Times New Roman"/>
              </a:rPr>
              <a:t>Tác Dụng Nhiệt</a:t>
            </a:r>
          </a:p>
        </p:txBody>
      </p:sp>
      <p:sp>
        <p:nvSpPr>
          <p:cNvPr id="7" name="TextBox 6"/>
          <p:cNvSpPr txBox="1"/>
          <p:nvPr/>
        </p:nvSpPr>
        <p:spPr>
          <a:xfrm>
            <a:off x="819150" y="3569196"/>
            <a:ext cx="2997249" cy="1386482"/>
          </a:xfrm>
          <a:prstGeom prst="rect">
            <a:avLst/>
          </a:prstGeom>
          <a:noFill/>
        </p:spPr>
        <p:txBody>
          <a:bodyPr wrap="square" lIns="0" tIns="0" rIns="0" bIns="0" anchor="t">
            <a:spAutoFit/>
          </a:bodyPr>
          <a:lstStyle/>
          <a:p>
            <a:pPr algn="ctr">
              <a:lnSpc>
                <a:spcPts val="2729"/>
              </a:lnSpc>
            </a:pPr>
            <a:r>
              <a:rPr sz="1950" b="0" i="0" u="none">
                <a:solidFill>
                  <a:srgbClr val="F1F5F9"/>
                </a:solidFill>
                <a:latin typeface="Times New Roman"/>
              </a:rPr>
              <a:t>Gây bỏng thân thể, phá hủy mạch máu, dây thần kinh, cơ bắp và các cơ quan nội tạng nghiêm trọng.</a:t>
            </a:r>
          </a:p>
        </p:txBody>
      </p:sp>
      <p:sp>
        <p:nvSpPr>
          <p:cNvPr id="8" name="TextBox 7"/>
          <p:cNvSpPr txBox="1"/>
          <p:nvPr/>
        </p:nvSpPr>
        <p:spPr>
          <a:xfrm>
            <a:off x="4522518" y="3102471"/>
            <a:ext cx="3147112" cy="323850"/>
          </a:xfrm>
          <a:prstGeom prst="rect">
            <a:avLst/>
          </a:prstGeom>
          <a:noFill/>
        </p:spPr>
        <p:txBody>
          <a:bodyPr wrap="square" lIns="0" tIns="0" rIns="0" bIns="0" anchor="t">
            <a:spAutoFit/>
          </a:bodyPr>
          <a:lstStyle/>
          <a:p>
            <a:pPr algn="ctr"/>
            <a:r>
              <a:rPr sz="2250" b="1" i="0" u="none">
                <a:solidFill>
                  <a:srgbClr val="00ECEC"/>
                </a:solidFill>
                <a:latin typeface="Times New Roman"/>
              </a:rPr>
              <a:t>Tác Dụng Điện Phân</a:t>
            </a:r>
          </a:p>
        </p:txBody>
      </p:sp>
      <p:sp>
        <p:nvSpPr>
          <p:cNvPr id="9" name="TextBox 8"/>
          <p:cNvSpPr txBox="1"/>
          <p:nvPr/>
        </p:nvSpPr>
        <p:spPr>
          <a:xfrm>
            <a:off x="4597449" y="3569196"/>
            <a:ext cx="2997249" cy="1386482"/>
          </a:xfrm>
          <a:prstGeom prst="rect">
            <a:avLst/>
          </a:prstGeom>
          <a:noFill/>
        </p:spPr>
        <p:txBody>
          <a:bodyPr wrap="square" lIns="0" tIns="0" rIns="0" bIns="0" anchor="t">
            <a:spAutoFit/>
          </a:bodyPr>
          <a:lstStyle/>
          <a:p>
            <a:pPr algn="ctr">
              <a:lnSpc>
                <a:spcPts val="2729"/>
              </a:lnSpc>
            </a:pPr>
            <a:r>
              <a:rPr sz="1950" b="0" i="0" u="none">
                <a:solidFill>
                  <a:srgbClr val="F1F5F9"/>
                </a:solidFill>
                <a:latin typeface="Times New Roman"/>
              </a:rPr>
              <a:t>Làm phân hủy máu và các chất dịch cơ thể, làm phá hủy thành phần hóa lý của tế bào sinh học.</a:t>
            </a:r>
          </a:p>
        </p:txBody>
      </p:sp>
      <p:sp>
        <p:nvSpPr>
          <p:cNvPr id="10" name="TextBox 9"/>
          <p:cNvSpPr txBox="1"/>
          <p:nvPr/>
        </p:nvSpPr>
        <p:spPr>
          <a:xfrm>
            <a:off x="8300817" y="3102471"/>
            <a:ext cx="3147112" cy="323850"/>
          </a:xfrm>
          <a:prstGeom prst="rect">
            <a:avLst/>
          </a:prstGeom>
          <a:noFill/>
        </p:spPr>
        <p:txBody>
          <a:bodyPr wrap="square" lIns="0" tIns="0" rIns="0" bIns="0" anchor="t">
            <a:spAutoFit/>
          </a:bodyPr>
          <a:lstStyle/>
          <a:p>
            <a:pPr algn="ctr"/>
            <a:r>
              <a:rPr sz="2250" b="1" i="0" u="none">
                <a:solidFill>
                  <a:srgbClr val="00ECEC"/>
                </a:solidFill>
                <a:latin typeface="Times New Roman"/>
              </a:rPr>
              <a:t>Tác Dụng Sinh Lý</a:t>
            </a:r>
          </a:p>
        </p:txBody>
      </p:sp>
      <p:sp>
        <p:nvSpPr>
          <p:cNvPr id="11" name="TextBox 10"/>
          <p:cNvSpPr txBox="1"/>
          <p:nvPr/>
        </p:nvSpPr>
        <p:spPr>
          <a:xfrm>
            <a:off x="8375749" y="3569196"/>
            <a:ext cx="2997249" cy="1386482"/>
          </a:xfrm>
          <a:prstGeom prst="rect">
            <a:avLst/>
          </a:prstGeom>
          <a:noFill/>
        </p:spPr>
        <p:txBody>
          <a:bodyPr wrap="square" lIns="0" tIns="0" rIns="0" bIns="0" anchor="t">
            <a:spAutoFit/>
          </a:bodyPr>
          <a:lstStyle/>
          <a:p>
            <a:pPr algn="ctr">
              <a:lnSpc>
                <a:spcPts val="2729"/>
              </a:lnSpc>
            </a:pPr>
            <a:r>
              <a:rPr sz="1950" b="0" i="0" u="none">
                <a:solidFill>
                  <a:srgbClr val="F1F5F9"/>
                </a:solidFill>
                <a:latin typeface="Times New Roman"/>
              </a:rPr>
              <a:t>Gây kích thích hệ thần kinh, co rút bắp thịt mạnh, rối loạn hoạt động hô hấp và tuần hoàn tim.</a:t>
            </a:r>
          </a:p>
        </p:txBody>
      </p:sp>
      <p:pic>
        <p:nvPicPr>
          <p:cNvPr id="12" name="Picture 11" descr="image.png"/>
          <p:cNvPicPr>
            <a:picLocks noChangeAspect="1"/>
          </p:cNvPicPr>
          <p:nvPr/>
        </p:nvPicPr>
        <p:blipFill>
          <a:blip r:embed="rId6"/>
          <a:stretch>
            <a:fillRect/>
          </a:stretch>
        </p:blipFill>
        <p:spPr>
          <a:xfrm>
            <a:off x="2155775" y="2483346"/>
            <a:ext cx="323850" cy="428625"/>
          </a:xfrm>
          <a:prstGeom prst="rect">
            <a:avLst/>
          </a:prstGeom>
        </p:spPr>
      </p:pic>
      <p:pic>
        <p:nvPicPr>
          <p:cNvPr id="13" name="Picture 12" descr="image.png"/>
          <p:cNvPicPr>
            <a:picLocks noChangeAspect="1"/>
          </p:cNvPicPr>
          <p:nvPr/>
        </p:nvPicPr>
        <p:blipFill>
          <a:blip r:embed="rId7"/>
          <a:stretch>
            <a:fillRect/>
          </a:stretch>
        </p:blipFill>
        <p:spPr>
          <a:xfrm>
            <a:off x="5910262" y="2483346"/>
            <a:ext cx="371475" cy="428625"/>
          </a:xfrm>
          <a:prstGeom prst="rect">
            <a:avLst/>
          </a:prstGeom>
        </p:spPr>
      </p:pic>
      <p:pic>
        <p:nvPicPr>
          <p:cNvPr id="14" name="Picture 13" descr="image.png"/>
          <p:cNvPicPr>
            <a:picLocks noChangeAspect="1"/>
          </p:cNvPicPr>
          <p:nvPr/>
        </p:nvPicPr>
        <p:blipFill>
          <a:blip r:embed="rId8"/>
          <a:stretch>
            <a:fillRect/>
          </a:stretch>
        </p:blipFill>
        <p:spPr>
          <a:xfrm>
            <a:off x="9659987" y="2483346"/>
            <a:ext cx="428625" cy="428625"/>
          </a:xfrm>
          <a:prstGeom prst="rect">
            <a:avLst/>
          </a:prstGeom>
        </p:spPr>
      </p:pic>
      <p:sp>
        <p:nvSpPr>
          <p:cNvPr id="15" name="TextBox 14"/>
          <p:cNvSpPr txBox="1"/>
          <p:nvPr/>
        </p:nvSpPr>
        <p:spPr>
          <a:xfrm>
            <a:off x="571500" y="476250"/>
            <a:ext cx="11601450" cy="419100"/>
          </a:xfrm>
          <a:prstGeom prst="rect">
            <a:avLst/>
          </a:prstGeom>
          <a:noFill/>
        </p:spPr>
        <p:txBody>
          <a:bodyPr wrap="square" lIns="0" tIns="0" rIns="0" bIns="0" anchor="t">
            <a:spAutoFit/>
          </a:bodyPr>
          <a:lstStyle/>
          <a:p>
            <a:pPr algn="l"/>
            <a:r>
              <a:rPr sz="2850" b="1" i="0" u="none">
                <a:solidFill>
                  <a:srgbClr val="38BDF8"/>
                </a:solidFill>
                <a:latin typeface="Times New Roman"/>
              </a:rPr>
              <a:t>3 TÁC DỤNG CỦA DÒNG ĐIỆN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71500" y="2488108"/>
            <a:ext cx="5334000" cy="2586632"/>
          </a:xfrm>
          <a:prstGeom prst="rect">
            <a:avLst/>
          </a:prstGeom>
        </p:spPr>
      </p:pic>
      <p:pic>
        <p:nvPicPr>
          <p:cNvPr id="4" name="Picture 3" descr="image.png"/>
          <p:cNvPicPr>
            <a:picLocks noChangeAspect="1"/>
          </p:cNvPicPr>
          <p:nvPr/>
        </p:nvPicPr>
        <p:blipFill>
          <a:blip r:embed="rId4"/>
          <a:stretch>
            <a:fillRect/>
          </a:stretch>
        </p:blipFill>
        <p:spPr>
          <a:xfrm>
            <a:off x="6286500" y="2488108"/>
            <a:ext cx="5334000" cy="2586632"/>
          </a:xfrm>
          <a:prstGeom prst="rect">
            <a:avLst/>
          </a:prstGeom>
        </p:spPr>
      </p:pic>
      <p:sp>
        <p:nvSpPr>
          <p:cNvPr id="5" name="TextBox 4"/>
          <p:cNvSpPr txBox="1"/>
          <p:nvPr/>
        </p:nvSpPr>
        <p:spPr>
          <a:xfrm>
            <a:off x="866775" y="2783383"/>
            <a:ext cx="4980622" cy="323850"/>
          </a:xfrm>
          <a:prstGeom prst="rect">
            <a:avLst/>
          </a:prstGeom>
          <a:noFill/>
        </p:spPr>
        <p:txBody>
          <a:bodyPr wrap="square" lIns="0" tIns="0" rIns="0" bIns="0" anchor="t">
            <a:spAutoFit/>
          </a:bodyPr>
          <a:lstStyle/>
          <a:p>
            <a:pPr algn="l"/>
            <a:r>
              <a:rPr sz="2250" b="1" i="0" u="none">
                <a:solidFill>
                  <a:srgbClr val="00ECEC"/>
                </a:solidFill>
                <a:latin typeface="Times New Roman"/>
              </a:rPr>
              <a:t>Biểu Hiện Tác Dụng Nhiệt</a:t>
            </a:r>
          </a:p>
        </p:txBody>
      </p:sp>
      <p:sp>
        <p:nvSpPr>
          <p:cNvPr id="6" name="TextBox 5"/>
          <p:cNvSpPr txBox="1"/>
          <p:nvPr/>
        </p:nvSpPr>
        <p:spPr>
          <a:xfrm>
            <a:off x="866775" y="3250108"/>
            <a:ext cx="4743450" cy="1386482"/>
          </a:xfrm>
          <a:prstGeom prst="rect">
            <a:avLst/>
          </a:prstGeom>
          <a:noFill/>
        </p:spPr>
        <p:txBody>
          <a:bodyPr wrap="square" lIns="0" tIns="0" rIns="0" bIns="0" anchor="t">
            <a:spAutoFit/>
          </a:bodyPr>
          <a:lstStyle/>
          <a:p>
            <a:pPr algn="l">
              <a:lnSpc>
                <a:spcPts val="2729"/>
              </a:lnSpc>
            </a:pPr>
            <a:r>
              <a:rPr sz="1950" b="0" i="0" u="none">
                <a:solidFill>
                  <a:srgbClr val="F1F5F9"/>
                </a:solidFill>
                <a:latin typeface="Times New Roman"/>
              </a:rPr>
              <a:t>Nhiệt lượng tỏa ra theo định luật Joule-Lenz làm cháy bỏng da thịt. Bỏng do điện thường ăn sâu vào mô mềm bên trong, khó chữa trị hơn bỏng nhiệt thông thường.</a:t>
            </a:r>
          </a:p>
        </p:txBody>
      </p:sp>
      <p:sp>
        <p:nvSpPr>
          <p:cNvPr id="7" name="TextBox 6"/>
          <p:cNvSpPr txBox="1"/>
          <p:nvPr/>
        </p:nvSpPr>
        <p:spPr>
          <a:xfrm>
            <a:off x="6581775" y="2783383"/>
            <a:ext cx="4980622" cy="323850"/>
          </a:xfrm>
          <a:prstGeom prst="rect">
            <a:avLst/>
          </a:prstGeom>
          <a:noFill/>
        </p:spPr>
        <p:txBody>
          <a:bodyPr wrap="square" lIns="0" tIns="0" rIns="0" bIns="0" anchor="t">
            <a:spAutoFit/>
          </a:bodyPr>
          <a:lstStyle/>
          <a:p>
            <a:pPr algn="l"/>
            <a:r>
              <a:rPr sz="2250" b="1" i="0" u="none">
                <a:solidFill>
                  <a:srgbClr val="00ECEC"/>
                </a:solidFill>
                <a:latin typeface="Times New Roman"/>
              </a:rPr>
              <a:t>Biểu Hiện Tác Dụng Điện Phân</a:t>
            </a:r>
          </a:p>
        </p:txBody>
      </p:sp>
      <p:sp>
        <p:nvSpPr>
          <p:cNvPr id="8" name="TextBox 7"/>
          <p:cNvSpPr txBox="1"/>
          <p:nvPr/>
        </p:nvSpPr>
        <p:spPr>
          <a:xfrm>
            <a:off x="6581775" y="3250108"/>
            <a:ext cx="4743450" cy="1386482"/>
          </a:xfrm>
          <a:prstGeom prst="rect">
            <a:avLst/>
          </a:prstGeom>
          <a:noFill/>
        </p:spPr>
        <p:txBody>
          <a:bodyPr wrap="square" lIns="0" tIns="0" rIns="0" bIns="0" anchor="t">
            <a:spAutoFit/>
          </a:bodyPr>
          <a:lstStyle/>
          <a:p>
            <a:pPr algn="l">
              <a:lnSpc>
                <a:spcPts val="2729"/>
              </a:lnSpc>
            </a:pPr>
            <a:r>
              <a:rPr sz="1950" b="0" i="0" u="none">
                <a:solidFill>
                  <a:srgbClr val="F1F5F9"/>
                </a:solidFill>
                <a:latin typeface="Times New Roman"/>
              </a:rPr>
              <a:t>Dòng điện làm ion hóa các dung dịch trong cơ thể, biến đổi nồng độ chất điện giải, làm ngưng tụ protein trong máu dẫn tới suy gan, suy thận cấp.</a:t>
            </a:r>
          </a:p>
        </p:txBody>
      </p:sp>
      <p:sp>
        <p:nvSpPr>
          <p:cNvPr id="9" name="TextBox 8"/>
          <p:cNvSpPr txBox="1"/>
          <p:nvPr/>
        </p:nvSpPr>
        <p:spPr>
          <a:xfrm>
            <a:off x="571500" y="476250"/>
            <a:ext cx="11601450" cy="419100"/>
          </a:xfrm>
          <a:prstGeom prst="rect">
            <a:avLst/>
          </a:prstGeom>
          <a:noFill/>
        </p:spPr>
        <p:txBody>
          <a:bodyPr wrap="square" lIns="0" tIns="0" rIns="0" bIns="0" anchor="t">
            <a:spAutoFit/>
          </a:bodyPr>
          <a:lstStyle/>
          <a:p>
            <a:pPr algn="l"/>
            <a:r>
              <a:rPr sz="2850" b="1" i="0" u="none">
                <a:solidFill>
                  <a:srgbClr val="38BDF8"/>
                </a:solidFill>
                <a:latin typeface="Times New Roman"/>
              </a:rPr>
              <a:t>CHI TIẾT NHIỆT &amp; ĐIỆN PHÂN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1974</Words>
  <Application>Microsoft Office PowerPoint</Application>
  <PresentationFormat>Màn hình rộng</PresentationFormat>
  <Paragraphs>203</Paragraphs>
  <Slides>32</Slides>
  <Notes>1</Notes>
  <HiddenSlides>0</HiddenSlides>
  <MMClips>0</MMClips>
  <ScaleCrop>false</ScaleCrop>
  <HeadingPairs>
    <vt:vector size="6" baseType="variant">
      <vt:variant>
        <vt:lpstr>Phông được Dùng</vt:lpstr>
      </vt:variant>
      <vt:variant>
        <vt:i4>3</vt:i4>
      </vt:variant>
      <vt:variant>
        <vt:lpstr>Chủ đề</vt:lpstr>
      </vt:variant>
      <vt:variant>
        <vt:i4>1</vt:i4>
      </vt:variant>
      <vt:variant>
        <vt:lpstr>Tiêu đề Bản chiếu</vt:lpstr>
      </vt:variant>
      <vt:variant>
        <vt:i4>32</vt:i4>
      </vt:variant>
    </vt:vector>
  </HeadingPairs>
  <TitlesOfParts>
    <vt:vector size="36" baseType="lpstr">
      <vt:lpstr>Arial</vt:lpstr>
      <vt:lpstr>Calibri</vt:lpstr>
      <vt:lpstr>Times New Roman</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subject/>
  <dc:creator/>
  <cp:keywords/>
  <dc:description>generated using python-pptx</dc:description>
  <cp:lastModifiedBy>Administrator</cp:lastModifiedBy>
  <cp:revision>3</cp:revision>
  <dcterms:created xsi:type="dcterms:W3CDTF">2013-01-27T09:14:16Z</dcterms:created>
  <dcterms:modified xsi:type="dcterms:W3CDTF">2026-07-26T02:27:55Z</dcterms:modified>
  <cp:category/>
</cp:coreProperties>
</file>