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4"/>
  </p:notesMasterIdLst>
  <p:sldIdLst>
    <p:sldId id="299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9" d="100"/>
          <a:sy n="69" d="100"/>
        </p:scale>
        <p:origin x="75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6A8063-DBB3-4151-93A6-4CCAA2A598A2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78BD2C-3DA6-4F2B-A71E-5FC796200B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8487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altLang="en-US"/>
              <a:t>    </a:t>
            </a:r>
          </a:p>
        </p:txBody>
      </p:sp>
      <p:sp>
        <p:nvSpPr>
          <p:cNvPr id="55300" name="Slide Number Placeholder 3"/>
          <p:cNvSpPr txBox="1">
            <a:spLocks noGrp="1"/>
          </p:cNvSpPr>
          <p:nvPr/>
        </p:nvSpPr>
        <p:spPr bwMode="auto">
          <a:xfrm>
            <a:off x="3885010" y="8684684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338073AE-AE51-4810-A4A0-3F5AF9F09F83}" type="slidenum">
              <a:rPr lang="en-US" altLang="en-US" sz="1200">
                <a:latin typeface="Calibri" pitchFamily="34" charset="0"/>
              </a:rPr>
              <a:pPr algn="r" eaLnBrk="1" hangingPunct="1"/>
              <a:t>1</a:t>
            </a:fld>
            <a:endParaRPr lang="en-US" alt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36476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gif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36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3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40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4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4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9"/>
          <p:cNvSpPr>
            <a:spLocks noChangeArrowheads="1"/>
          </p:cNvSpPr>
          <p:nvPr/>
        </p:nvSpPr>
        <p:spPr bwMode="auto">
          <a:xfrm>
            <a:off x="2938464" y="766762"/>
            <a:ext cx="8048625" cy="92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8950" tIns="49475" rIns="98950" bIns="49475" anchor="ctr"/>
          <a:lstStyle/>
          <a:p>
            <a:pPr algn="ctr" eaLnBrk="1" hangingPunct="1"/>
            <a:r>
              <a:rPr lang="en-US" altLang="en-US" sz="26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altLang="en-US" sz="2438" dirty="0">
                <a:solidFill>
                  <a:srgbClr val="0000CC"/>
                </a:solidFill>
                <a:latin typeface="Times New Roman" pitchFamily="18" charset="0"/>
              </a:rPr>
              <a:t>BỘ CÔNG THƯƠNG</a:t>
            </a:r>
            <a:br>
              <a:rPr lang="en-US" altLang="en-US" sz="2438" dirty="0">
                <a:solidFill>
                  <a:srgbClr val="0000CC"/>
                </a:solidFill>
                <a:latin typeface="Times New Roman" pitchFamily="18" charset="0"/>
              </a:rPr>
            </a:br>
            <a:r>
              <a:rPr lang="en-US" altLang="en-US" sz="2438" b="1" dirty="0">
                <a:solidFill>
                  <a:srgbClr val="0000CC"/>
                </a:solidFill>
                <a:latin typeface="Times New Roman" pitchFamily="18" charset="0"/>
              </a:rPr>
              <a:t>TRƯỜNG CĐ KINH TẾ – KỸ THUẬT CÔNG THƯƠNG</a:t>
            </a:r>
          </a:p>
        </p:txBody>
      </p:sp>
      <p:sp>
        <p:nvSpPr>
          <p:cNvPr id="3075" name="Rectangle 11"/>
          <p:cNvSpPr>
            <a:spLocks noChangeArrowheads="1"/>
          </p:cNvSpPr>
          <p:nvPr/>
        </p:nvSpPr>
        <p:spPr bwMode="auto">
          <a:xfrm>
            <a:off x="1500717" y="4409337"/>
            <a:ext cx="8915400" cy="870214"/>
          </a:xfrm>
          <a:prstGeom prst="rect">
            <a:avLst/>
          </a:prstGeom>
          <a:noFill/>
          <a:ln>
            <a:noFill/>
          </a:ln>
        </p:spPr>
        <p:txBody>
          <a:bodyPr lIns="98950" tIns="49475" rIns="98950" bIns="49475"/>
          <a:lstStyle/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 algn="ctr">
              <a:lnSpc>
                <a:spcPct val="80000"/>
              </a:lnSpc>
              <a:spcBef>
                <a:spcPct val="20000"/>
              </a:spcBef>
              <a:defRPr/>
            </a:pPr>
            <a:r>
              <a:rPr lang="vi-VN" sz="2600" b="1" i="1" dirty="0">
                <a:solidFill>
                  <a:srgbClr val="0000CC"/>
                </a:solidFill>
                <a:latin typeface="Times New Roman" pitchFamily="18" charset="0"/>
              </a:rPr>
              <a:t>Thanh Hóa</a:t>
            </a:r>
            <a:r>
              <a:rPr lang="en-US" sz="2600" b="1" i="1" dirty="0">
                <a:solidFill>
                  <a:srgbClr val="0000CC"/>
                </a:solidFill>
                <a:latin typeface="Times New Roman" pitchFamily="18" charset="0"/>
              </a:rPr>
              <a:t>, 09/20</a:t>
            </a:r>
            <a:r>
              <a:rPr lang="vi-VN" sz="2600" b="1" i="1" dirty="0">
                <a:solidFill>
                  <a:srgbClr val="0000CC"/>
                </a:solidFill>
                <a:latin typeface="Times New Roman" pitchFamily="18" charset="0"/>
              </a:rPr>
              <a:t>2</a:t>
            </a:r>
            <a:r>
              <a:rPr lang="en-US" sz="2600" b="1" i="1" dirty="0">
                <a:solidFill>
                  <a:srgbClr val="0000CC"/>
                </a:solidFill>
                <a:latin typeface="Times New Roman" pitchFamily="18" charset="0"/>
              </a:rPr>
              <a:t>4</a:t>
            </a: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406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 algn="ctr"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sz="1219" b="1" i="1" dirty="0">
                <a:solidFill>
                  <a:srgbClr val="660066"/>
                </a:solidFill>
                <a:latin typeface="Times New Roman" pitchFamily="18" charset="0"/>
              </a:rPr>
              <a:t> </a:t>
            </a:r>
            <a:endParaRPr lang="en-US" sz="100" b="1" i="1" dirty="0">
              <a:solidFill>
                <a:srgbClr val="660066"/>
              </a:solidFill>
              <a:latin typeface="Times New Roman" pitchFamily="18" charset="0"/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sz="2600" b="1" i="1" dirty="0">
                <a:solidFill>
                  <a:srgbClr val="660066"/>
                </a:solidFill>
                <a:latin typeface="Times New Roman" pitchFamily="18" charset="0"/>
              </a:rPr>
              <a:t>   </a:t>
            </a:r>
            <a:endParaRPr lang="en-US" sz="2600" i="1" dirty="0">
              <a:solidFill>
                <a:srgbClr val="0000CC"/>
              </a:solidFill>
              <a:latin typeface="Times New Roman" pitchFamily="18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</p:txBody>
      </p:sp>
      <p:pic>
        <p:nvPicPr>
          <p:cNvPr id="16388" name="Picture 5" descr="BOOK3D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0" y="4257996"/>
            <a:ext cx="2228850" cy="904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0" name="WordArt 13"/>
          <p:cNvSpPr>
            <a:spLocks noChangeArrowheads="1" noChangeShapeType="1" noTextEdit="1"/>
          </p:cNvSpPr>
          <p:nvPr/>
        </p:nvSpPr>
        <p:spPr bwMode="auto">
          <a:xfrm>
            <a:off x="1514476" y="2543363"/>
            <a:ext cx="9188844" cy="1645840"/>
          </a:xfrm>
          <a:prstGeom prst="rect">
            <a:avLst/>
          </a:prstGeom>
        </p:spPr>
        <p:txBody>
          <a:bodyPr wrap="none" lIns="98950" tIns="49475" rIns="98950" bIns="49475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900" b="1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002060"/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/>
                <a:cs typeface="Times New Roman"/>
              </a:rPr>
              <a:t>BÀI GIẢNG </a:t>
            </a:r>
            <a:r>
              <a:rPr lang="en-US" sz="3900" b="1" kern="10" dirty="0" smtClean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002060"/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/>
                <a:cs typeface="Times New Roman"/>
              </a:rPr>
              <a:t>AN TOÀN LAO ĐỘNG</a:t>
            </a:r>
            <a:endParaRPr lang="en-US" sz="3900" b="1" kern="10" dirty="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002060"/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16391" name="Picture 47" descr="NAV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4889456">
            <a:off x="8581960" y="4143629"/>
            <a:ext cx="1332838" cy="1571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2" name="Picture 48" descr="NAV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0813" y="1630141"/>
            <a:ext cx="1664758" cy="1105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3" name="Picture 49" descr="blumen-pflanzen051[1]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3299" y="4385260"/>
            <a:ext cx="1891771" cy="581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4" name="Picture 47" descr="NAV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4889456">
            <a:off x="8935430" y="1217351"/>
            <a:ext cx="1346598" cy="1587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5" name="Picture 47" descr="NAV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4889456">
            <a:off x="2414786" y="4081663"/>
            <a:ext cx="1454944" cy="1718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>
            <a:off x="5745163" y="1633589"/>
            <a:ext cx="2553891" cy="1719"/>
          </a:xfrm>
          <a:prstGeom prst="line">
            <a:avLst/>
          </a:prstGeom>
          <a:ln w="25400">
            <a:solidFill>
              <a:srgbClr val="000066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53" descr="C:\Users\SONY\Desktop\GVG 2020\3.jpg">
            <a:extLst>
              <a:ext uri="{FF2B5EF4-FFF2-40B4-BE49-F238E27FC236}">
                <a16:creationId xmlns:a16="http://schemas.microsoft.com/office/drawing/2014/main" id="{16144C18-99B4-D02B-B747-B02CC85BEF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4912" y="704850"/>
            <a:ext cx="1852216" cy="1853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431935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5275" y="1438275"/>
            <a:ext cx="11601450" cy="1066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8400"/>
              </a:lnSpc>
            </a:pPr>
            <a:r>
              <a:rPr sz="6000" b="1" i="0" u="none">
                <a:solidFill>
                  <a:srgbClr val="FFD700"/>
                </a:solidFill>
                <a:latin typeface="Tinos"/>
              </a:rPr>
              <a:t>PHẦN II</a:t>
            </a:r>
          </a:p>
        </p:txBody>
      </p:sp>
      <p:sp>
        <p:nvSpPr>
          <p:cNvPr id="4" name="Rectangle 3"/>
          <p:cNvSpPr/>
          <p:nvPr/>
        </p:nvSpPr>
        <p:spPr>
          <a:xfrm>
            <a:off x="5143500" y="2790825"/>
            <a:ext cx="1905000" cy="5715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295275" y="3609975"/>
            <a:ext cx="11601450" cy="1333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5250"/>
              </a:lnSpc>
            </a:pPr>
            <a:r>
              <a:rPr sz="3750" b="1" i="0" u="none">
                <a:solidFill>
                  <a:srgbClr val="F0F0F0"/>
                </a:solidFill>
                <a:latin typeface="Tinos"/>
              </a:rPr>
              <a:t>THIẾT BỊ BẢO HỘ CÁ NHÂN </a:t>
            </a:r>
            <a:r>
              <a:t>
</a:t>
            </a:r>
            <a:r>
              <a:rPr sz="3750" b="1" i="0" u="none">
                <a:solidFill>
                  <a:srgbClr val="F0F0F0"/>
                </a:solidFill>
                <a:latin typeface="Tinos"/>
              </a:rPr>
              <a:t> (PPE)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895921"/>
            <a:ext cx="5334000" cy="42862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075" y="1924496"/>
            <a:ext cx="5276850" cy="42291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762750" y="2162621"/>
            <a:ext cx="485775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0F0F0"/>
                </a:solidFill>
                <a:latin typeface="Tinos"/>
              </a:rPr>
              <a:t>Kính bảo hộ (Chống phôi văng).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762750" y="2726382"/>
            <a:ext cx="485775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0F0F0"/>
                </a:solidFill>
                <a:latin typeface="Tinos"/>
              </a:rPr>
              <a:t>Quần áo bảo hộ (Gọn gàng).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762750" y="3290143"/>
            <a:ext cx="485775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0F0F0"/>
                </a:solidFill>
                <a:latin typeface="Tinos"/>
              </a:rPr>
              <a:t>Giày bảo hộ (Mũi thép chống dập).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762750" y="3853904"/>
            <a:ext cx="485775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0F0F0"/>
                </a:solidFill>
                <a:latin typeface="Tinos"/>
              </a:rPr>
              <a:t>Nút tai (Chống ồn).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762750" y="4417665"/>
            <a:ext cx="485775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0F0F0"/>
                </a:solidFill>
                <a:latin typeface="Tinos"/>
              </a:rPr>
              <a:t>Mũ bảo hộ (Va đập trên cao).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62000" y="824061"/>
            <a:ext cx="11401425" cy="5866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4620"/>
              </a:lnSpc>
            </a:pPr>
            <a:r>
              <a:rPr sz="3300" b="1" i="0" u="none">
                <a:solidFill>
                  <a:srgbClr val="00E5FF"/>
                </a:solidFill>
                <a:latin typeface="Tinos"/>
              </a:rPr>
              <a:t>DANH MỤC PPE BẮT BUỘC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71500" y="824061"/>
            <a:ext cx="95250" cy="586680"/>
          </a:xfrm>
          <a:prstGeom prst="rect">
            <a:avLst/>
          </a:prstGeom>
          <a:solidFill>
            <a:srgbClr val="FF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6500" y="2162621"/>
            <a:ext cx="266700" cy="276225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6500" y="2726382"/>
            <a:ext cx="266700" cy="276225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6500" y="3290143"/>
            <a:ext cx="266700" cy="276225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6500" y="3853904"/>
            <a:ext cx="266700" cy="276225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6500" y="4417665"/>
            <a:ext cx="266700" cy="27622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357139"/>
            <a:ext cx="3524250" cy="3363962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3875" y="2357139"/>
            <a:ext cx="3524250" cy="3363962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6250" y="2357139"/>
            <a:ext cx="3524250" cy="3363962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9775" y="2652414"/>
            <a:ext cx="647700" cy="5715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93432" y="3719214"/>
            <a:ext cx="3080385" cy="4266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sz="2400" b="1" i="0" u="none">
                <a:solidFill>
                  <a:srgbClr val="FFFFFF"/>
                </a:solidFill>
                <a:latin typeface="Tinos"/>
              </a:rPr>
              <a:t>Kính trắng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6775" y="4412605"/>
            <a:ext cx="29337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sz="2100" b="0" i="0" u="none">
                <a:solidFill>
                  <a:srgbClr val="F0F0F0"/>
                </a:solidFill>
                <a:latin typeface="Tinos"/>
              </a:rPr>
              <a:t>Dùng cho mài, tiện, phay.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72150" y="2652414"/>
            <a:ext cx="647700" cy="5715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555807" y="3719214"/>
            <a:ext cx="3080385" cy="4266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sz="2400" b="1" i="0" u="none">
                <a:solidFill>
                  <a:srgbClr val="FFFFFF"/>
                </a:solidFill>
                <a:latin typeface="Tinos"/>
              </a:rPr>
              <a:t>Mặt nạ hàn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29150" y="4412605"/>
            <a:ext cx="2933700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sz="2100" b="0" i="0" u="none">
                <a:solidFill>
                  <a:srgbClr val="F0F0F0"/>
                </a:solidFill>
                <a:latin typeface="Tinos"/>
              </a:rPr>
              <a:t>Chống tia cực tím, hồng ngoại.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34525" y="2652414"/>
            <a:ext cx="647700" cy="5715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8318182" y="3719214"/>
            <a:ext cx="3080385" cy="4266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sz="2400" b="1" i="0" u="none">
                <a:solidFill>
                  <a:srgbClr val="FFFFFF"/>
                </a:solidFill>
                <a:latin typeface="Tinos"/>
              </a:rPr>
              <a:t>Mũ cứng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391525" y="4412605"/>
            <a:ext cx="2933700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sz="2100" b="0" i="0" u="none">
                <a:solidFill>
                  <a:srgbClr val="F0F0F0"/>
                </a:solidFill>
                <a:latin typeface="Tinos"/>
              </a:rPr>
              <a:t>Bảo vệ khi làm việc dưới vật treo.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2000" y="824061"/>
            <a:ext cx="11401425" cy="5866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4620"/>
              </a:lnSpc>
            </a:pPr>
            <a:r>
              <a:rPr sz="3300" b="1" i="0" u="none">
                <a:solidFill>
                  <a:srgbClr val="00E5FF"/>
                </a:solidFill>
                <a:latin typeface="Tinos"/>
              </a:rPr>
              <a:t>BẢO VỆ MẮT VÀ ĐẦU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71500" y="824061"/>
            <a:ext cx="95250" cy="586680"/>
          </a:xfrm>
          <a:prstGeom prst="rect">
            <a:avLst/>
          </a:prstGeom>
          <a:solidFill>
            <a:srgbClr val="FF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47750" y="2911524"/>
            <a:ext cx="1057275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0F0F0"/>
                </a:solidFill>
                <a:latin typeface="Tinos"/>
              </a:rPr>
              <a:t>Găng tay da:</a:t>
            </a:r>
            <a:r>
              <a:rPr sz="2100" b="0" i="0" u="none">
                <a:solidFill>
                  <a:srgbClr val="F0F0F0"/>
                </a:solidFill>
                <a:latin typeface="Tinos"/>
              </a:rPr>
              <a:t> Dùng khi hàn, bưng bê vật nặng, sắc nhọn.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47750" y="3475285"/>
            <a:ext cx="1057275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0F0F0"/>
                </a:solidFill>
                <a:latin typeface="Tinos"/>
              </a:rPr>
              <a:t>Lưu ý quan trọng:</a:t>
            </a:r>
            <a:r>
              <a:rPr sz="2100" b="0" i="0" u="none">
                <a:solidFill>
                  <a:srgbClr val="F0F0F0"/>
                </a:solidFill>
                <a:latin typeface="Tinos"/>
              </a:rPr>
              <a:t> Tuyệt đối không đeo găng tay vải khi vận hành máy quay (Tiện, khoan).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47750" y="4039046"/>
            <a:ext cx="1057275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0F0F0"/>
                </a:solidFill>
                <a:latin typeface="Tinos"/>
              </a:rPr>
              <a:t>Giày mũi sắt:</a:t>
            </a:r>
            <a:r>
              <a:rPr sz="2100" b="0" i="0" u="none">
                <a:solidFill>
                  <a:srgbClr val="F0F0F0"/>
                </a:solidFill>
                <a:latin typeface="Tinos"/>
              </a:rPr>
              <a:t> Chống vật nặng rơi và phôi nóng rơi vào chân.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47750" y="4602807"/>
            <a:ext cx="1057275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0F0F0"/>
                </a:solidFill>
                <a:latin typeface="Tinos"/>
              </a:rPr>
              <a:t>Tác phong:</a:t>
            </a:r>
            <a:r>
              <a:rPr sz="2100" b="0" i="0" u="none">
                <a:solidFill>
                  <a:srgbClr val="F0F0F0"/>
                </a:solidFill>
                <a:latin typeface="Tinos"/>
              </a:rPr>
              <a:t> Quần áo phải bỏ vào trong quần, không để dây dợ rườm rà.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2000" y="824061"/>
            <a:ext cx="11401425" cy="5866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4620"/>
              </a:lnSpc>
            </a:pPr>
            <a:r>
              <a:rPr sz="3300" b="1" i="0" u="none">
                <a:solidFill>
                  <a:srgbClr val="00E5FF"/>
                </a:solidFill>
                <a:latin typeface="Tinos"/>
              </a:rPr>
              <a:t>BẢO VỆ TAY VÀ CHÂN</a:t>
            </a:r>
          </a:p>
        </p:txBody>
      </p:sp>
      <p:sp>
        <p:nvSpPr>
          <p:cNvPr id="8" name="Rectangle 7"/>
          <p:cNvSpPr/>
          <p:nvPr/>
        </p:nvSpPr>
        <p:spPr>
          <a:xfrm>
            <a:off x="571500" y="824061"/>
            <a:ext cx="95250" cy="586680"/>
          </a:xfrm>
          <a:prstGeom prst="rect">
            <a:avLst/>
          </a:prstGeom>
          <a:solidFill>
            <a:srgbClr val="FF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911524"/>
            <a:ext cx="266700" cy="276225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3475285"/>
            <a:ext cx="266700" cy="276225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4039046"/>
            <a:ext cx="266700" cy="276225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4602807"/>
            <a:ext cx="266700" cy="27622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5275" y="1438275"/>
            <a:ext cx="11601450" cy="1066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8400"/>
              </a:lnSpc>
            </a:pPr>
            <a:r>
              <a:rPr sz="6000" b="1" i="0" u="none">
                <a:solidFill>
                  <a:srgbClr val="FFD700"/>
                </a:solidFill>
                <a:latin typeface="Tinos"/>
              </a:rPr>
              <a:t>PHẦN III</a:t>
            </a:r>
          </a:p>
        </p:txBody>
      </p:sp>
      <p:sp>
        <p:nvSpPr>
          <p:cNvPr id="4" name="Rectangle 3"/>
          <p:cNvSpPr/>
          <p:nvPr/>
        </p:nvSpPr>
        <p:spPr>
          <a:xfrm>
            <a:off x="5143500" y="2790825"/>
            <a:ext cx="1905000" cy="5715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295275" y="3609975"/>
            <a:ext cx="11601450" cy="1333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5250"/>
              </a:lnSpc>
            </a:pPr>
            <a:r>
              <a:rPr sz="3750" b="1" i="0" u="none">
                <a:solidFill>
                  <a:srgbClr val="F0F0F0"/>
                </a:solidFill>
                <a:latin typeface="Tinos"/>
              </a:rPr>
              <a:t>AN TOÀN VẬN HÀNH </a:t>
            </a:r>
            <a:r>
              <a:t>
</a:t>
            </a:r>
            <a:r>
              <a:rPr sz="3750" b="1" i="0" u="none">
                <a:solidFill>
                  <a:srgbClr val="F0F0F0"/>
                </a:solidFill>
                <a:latin typeface="Tinos"/>
              </a:rPr>
              <a:t> MÁY CÔNG CỤ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47750" y="2629644"/>
            <a:ext cx="1057275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0F0F0"/>
                </a:solidFill>
                <a:latin typeface="Tinos"/>
              </a:rPr>
              <a:t>Không vận hành máy khi chưa được đào tạo và cấp phép.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47750" y="3193405"/>
            <a:ext cx="1057275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0F0F0"/>
                </a:solidFill>
                <a:latin typeface="Tinos"/>
              </a:rPr>
              <a:t>Kiểm tra hệ thống che chắn và nút dừng khẩn cấp trước khi chạy.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47750" y="3757166"/>
            <a:ext cx="1057275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0F0F0"/>
                </a:solidFill>
                <a:latin typeface="Tinos"/>
              </a:rPr>
              <a:t>Tắt máy hoàn toàn trước khi đo đạc hoặc vệ sinh phôi.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47750" y="4320926"/>
            <a:ext cx="1057275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0F0F0"/>
                </a:solidFill>
                <a:latin typeface="Tinos"/>
              </a:rPr>
              <a:t>Không rời máy khi máy đang hoạt động.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47750" y="4884687"/>
            <a:ext cx="1057275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0F0F0"/>
                </a:solidFill>
                <a:latin typeface="Tinos"/>
              </a:rPr>
              <a:t>Dọn dẹp phôi bằng móc hoặc bàn chải chuyên dụng (không dùng tay).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62000" y="824061"/>
            <a:ext cx="11401425" cy="5866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4620"/>
              </a:lnSpc>
            </a:pPr>
            <a:r>
              <a:rPr sz="3300" b="1" i="0" u="none">
                <a:solidFill>
                  <a:srgbClr val="00E5FF"/>
                </a:solidFill>
                <a:latin typeface="Tinos"/>
              </a:rPr>
              <a:t>QUY TẮC CHUNG KHI VẬN HÀNH</a:t>
            </a:r>
          </a:p>
        </p:txBody>
      </p:sp>
      <p:sp>
        <p:nvSpPr>
          <p:cNvPr id="9" name="Rectangle 8"/>
          <p:cNvSpPr/>
          <p:nvPr/>
        </p:nvSpPr>
        <p:spPr>
          <a:xfrm>
            <a:off x="571500" y="824061"/>
            <a:ext cx="95250" cy="586680"/>
          </a:xfrm>
          <a:prstGeom prst="rect">
            <a:avLst/>
          </a:prstGeom>
          <a:solidFill>
            <a:srgbClr val="FF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629644"/>
            <a:ext cx="266700" cy="276225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3193405"/>
            <a:ext cx="266700" cy="276225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3757166"/>
            <a:ext cx="266700" cy="276225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4320926"/>
            <a:ext cx="266700" cy="276225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4884687"/>
            <a:ext cx="266700" cy="27622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2134046"/>
            <a:ext cx="5334000" cy="3810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71500" y="2400746"/>
            <a:ext cx="5334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0F0F0"/>
                </a:solidFill>
                <a:latin typeface="Tinos"/>
              </a:rPr>
              <a:t>Các nguyên tắc sống còn:</a:t>
            </a:r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5075" y="2162621"/>
            <a:ext cx="5276850" cy="37528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47750" y="3040707"/>
            <a:ext cx="485775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0F0F0"/>
                </a:solidFill>
                <a:latin typeface="Tinos"/>
              </a:rPr>
              <a:t>Tháo chìa khóa mâm cặp ngay sau khi siết.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47750" y="3604468"/>
            <a:ext cx="485775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0F0F0"/>
                </a:solidFill>
                <a:latin typeface="Tinos"/>
              </a:rPr>
              <a:t>Tóc dài phải búi gọn trong mũ.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47750" y="4168229"/>
            <a:ext cx="485775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0F0F0"/>
                </a:solidFill>
                <a:latin typeface="Tinos"/>
              </a:rPr>
              <a:t>Không đeo đồng hồ, nhẫn, vòng tay.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47750" y="4731990"/>
            <a:ext cx="485775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0F0F0"/>
                </a:solidFill>
                <a:latin typeface="Tinos"/>
              </a:rPr>
              <a:t>Luôn đóng nắp che mâm cặp khi máy chạy.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62000" y="824061"/>
            <a:ext cx="11401425" cy="5866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4620"/>
              </a:lnSpc>
            </a:pPr>
            <a:r>
              <a:rPr sz="3300" b="1" i="0" u="none">
                <a:solidFill>
                  <a:srgbClr val="00E5FF"/>
                </a:solidFill>
                <a:latin typeface="Tinos"/>
              </a:rPr>
              <a:t>AN TOÀN MÁY TIỆN (1)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71500" y="824061"/>
            <a:ext cx="95250" cy="586680"/>
          </a:xfrm>
          <a:prstGeom prst="rect">
            <a:avLst/>
          </a:prstGeom>
          <a:solidFill>
            <a:srgbClr val="FF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040707"/>
            <a:ext cx="266700" cy="276225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604468"/>
            <a:ext cx="266700" cy="276225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4168229"/>
            <a:ext cx="266700" cy="276225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4731990"/>
            <a:ext cx="266700" cy="27622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47750" y="2911524"/>
            <a:ext cx="1057275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0F0F0"/>
                </a:solidFill>
                <a:latin typeface="Tinos"/>
              </a:rPr>
              <a:t>Chọn tốc độ quay mâm cặp phù hợp với khối lượng phôi.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47750" y="3475285"/>
            <a:ext cx="1057275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0F0F0"/>
                </a:solidFill>
                <a:latin typeface="Tinos"/>
              </a:rPr>
              <a:t>Sử dụng mũi tâm khi tiện phôi dài (tránh văng phôi).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47750" y="4039046"/>
            <a:ext cx="1057275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0F0F0"/>
                </a:solidFill>
                <a:latin typeface="Tinos"/>
              </a:rPr>
              <a:t>Dùng bàn chải để làm sạch phôi, không thổi khí nén vào mâm cặp.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47750" y="4602807"/>
            <a:ext cx="1057275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0F0F0"/>
                </a:solidFill>
                <a:latin typeface="Tinos"/>
              </a:rPr>
              <a:t>Dừng máy hoàn toàn trước khi thay dao hoặc điều chỉnh đài dao.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2000" y="824061"/>
            <a:ext cx="11401425" cy="5866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4620"/>
              </a:lnSpc>
            </a:pPr>
            <a:r>
              <a:rPr sz="3300" b="1" i="0" u="none">
                <a:solidFill>
                  <a:srgbClr val="00E5FF"/>
                </a:solidFill>
                <a:latin typeface="Tinos"/>
              </a:rPr>
              <a:t>AN TOÀN MÁY TIỆN (2)</a:t>
            </a:r>
          </a:p>
        </p:txBody>
      </p:sp>
      <p:sp>
        <p:nvSpPr>
          <p:cNvPr id="8" name="Rectangle 7"/>
          <p:cNvSpPr/>
          <p:nvPr/>
        </p:nvSpPr>
        <p:spPr>
          <a:xfrm>
            <a:off x="571500" y="824061"/>
            <a:ext cx="95250" cy="586680"/>
          </a:xfrm>
          <a:prstGeom prst="rect">
            <a:avLst/>
          </a:prstGeom>
          <a:solidFill>
            <a:srgbClr val="FF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911524"/>
            <a:ext cx="266700" cy="276225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3475285"/>
            <a:ext cx="266700" cy="276225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4039046"/>
            <a:ext cx="266700" cy="276225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4602807"/>
            <a:ext cx="266700" cy="276225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696491"/>
            <a:ext cx="11049000" cy="42862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05225" y="5190380"/>
            <a:ext cx="4781550" cy="5637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1500" y="6173241"/>
            <a:ext cx="11049000" cy="3199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sz="1800" b="0" i="0" u="none">
                <a:solidFill>
                  <a:srgbClr val="F0F0F0"/>
                </a:solidFill>
                <a:latin typeface="Tinos"/>
              </a:rPr>
              <a:t>Video mô phỏng các lỗi thường gặp dẫn đến cuốn quần áo vào mâm cặp.</a:t>
            </a:r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19750" y="2910036"/>
            <a:ext cx="952500" cy="9525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543300" y="4129236"/>
            <a:ext cx="51054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0F0F0"/>
                </a:solidFill>
                <a:latin typeface="Tinos"/>
              </a:rPr>
              <a:t>Click để xem Video Mô Phỏng Thao Tác Chuẩn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62000" y="824061"/>
            <a:ext cx="11401425" cy="5866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4620"/>
              </a:lnSpc>
            </a:pPr>
            <a:r>
              <a:rPr sz="3300" b="1" i="0" u="none">
                <a:solidFill>
                  <a:srgbClr val="00E5FF"/>
                </a:solidFill>
                <a:latin typeface="Tinos"/>
              </a:rPr>
              <a:t>MÔ PHỎNG VIDEO: AN TOÀN MÁY TIỆN</a:t>
            </a:r>
          </a:p>
        </p:txBody>
      </p:sp>
      <p:sp>
        <p:nvSpPr>
          <p:cNvPr id="9" name="Rectangle 8"/>
          <p:cNvSpPr/>
          <p:nvPr/>
        </p:nvSpPr>
        <p:spPr>
          <a:xfrm>
            <a:off x="571500" y="824061"/>
            <a:ext cx="95250" cy="586680"/>
          </a:xfrm>
          <a:prstGeom prst="rect">
            <a:avLst/>
          </a:prstGeom>
          <a:solidFill>
            <a:srgbClr val="FF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993552"/>
            <a:ext cx="5334000" cy="38100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075" y="2022127"/>
            <a:ext cx="5276850" cy="37528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762750" y="2260252"/>
            <a:ext cx="4857750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0F0F0"/>
                </a:solidFill>
                <a:latin typeface="Tinos"/>
              </a:rPr>
              <a:t>Kẹp chặt phôi bằng ê-tô hoặc gá kẹp chuyên dụng.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762750" y="3197274"/>
            <a:ext cx="4857750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0F0F0"/>
                </a:solidFill>
                <a:latin typeface="Tinos"/>
              </a:rPr>
              <a:t>Sử dụng kính bảo hộ vì phôi phay văng rất mạnh.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762750" y="4134296"/>
            <a:ext cx="4857750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0F0F0"/>
                </a:solidFill>
                <a:latin typeface="Tinos"/>
              </a:rPr>
              <a:t>Tuyệt đối không dùng tay gạt phôi khi dao đang quay.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762750" y="5071318"/>
            <a:ext cx="4857750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0F0F0"/>
                </a:solidFill>
                <a:latin typeface="Tinos"/>
              </a:rPr>
              <a:t>Kiểm tra dao phay có bị nứt, mẻ trước khi lắp.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2000" y="824061"/>
            <a:ext cx="11401425" cy="5866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4620"/>
              </a:lnSpc>
            </a:pPr>
            <a:r>
              <a:rPr sz="3300" b="1" i="0" u="none">
                <a:solidFill>
                  <a:srgbClr val="00E5FF"/>
                </a:solidFill>
                <a:latin typeface="Tinos"/>
              </a:rPr>
              <a:t>AN TOÀN MÁY PHAY (1)</a:t>
            </a:r>
          </a:p>
        </p:txBody>
      </p:sp>
      <p:sp>
        <p:nvSpPr>
          <p:cNvPr id="10" name="Rectangle 9"/>
          <p:cNvSpPr/>
          <p:nvPr/>
        </p:nvSpPr>
        <p:spPr>
          <a:xfrm>
            <a:off x="571500" y="824061"/>
            <a:ext cx="95250" cy="586680"/>
          </a:xfrm>
          <a:prstGeom prst="rect">
            <a:avLst/>
          </a:prstGeom>
          <a:solidFill>
            <a:srgbClr val="FF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6500" y="2260252"/>
            <a:ext cx="266700" cy="276225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6500" y="3197274"/>
            <a:ext cx="266700" cy="276225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6500" y="4134296"/>
            <a:ext cx="266700" cy="276225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6500" y="5071318"/>
            <a:ext cx="266700" cy="27622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47750" y="2629644"/>
            <a:ext cx="1057275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0F0F0"/>
                </a:solidFill>
                <a:latin typeface="Tinos"/>
              </a:rPr>
              <a:t>Nắm vững các kiến thức cơ bản về an toàn trong xưởng cơ khí.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47750" y="3193405"/>
            <a:ext cx="1057275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0F0F0"/>
                </a:solidFill>
                <a:latin typeface="Tinos"/>
              </a:rPr>
              <a:t>Nhận diện được các mối nguy hiểm tiềm ẩn khi vận hành máy móc.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47750" y="3757166"/>
            <a:ext cx="1057275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0F0F0"/>
                </a:solidFill>
                <a:latin typeface="Tinos"/>
              </a:rPr>
              <a:t>Sử dụng thành thạo các trang thiết bị bảo hộ cá nhân (PPE).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47750" y="4320926"/>
            <a:ext cx="1057275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0F0F0"/>
                </a:solidFill>
                <a:latin typeface="Tinos"/>
              </a:rPr>
              <a:t>Rèn luyện ý thức kỷ luật và tác phong công nghiệp an toàn.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47750" y="4884687"/>
            <a:ext cx="1057275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0F0F0"/>
                </a:solidFill>
                <a:latin typeface="Tinos"/>
              </a:rPr>
              <a:t>Biết cách xử lý tình huống khẩn cấp và sơ cứu cơ bản.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62000" y="824061"/>
            <a:ext cx="11401425" cy="5866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4620"/>
              </a:lnSpc>
            </a:pPr>
            <a:r>
              <a:rPr sz="3300" b="1" i="0" u="none">
                <a:solidFill>
                  <a:srgbClr val="00E5FF"/>
                </a:solidFill>
                <a:latin typeface="Tinos"/>
              </a:rPr>
              <a:t>MỤC TIÊU BÀI HỌC</a:t>
            </a:r>
          </a:p>
        </p:txBody>
      </p:sp>
      <p:sp>
        <p:nvSpPr>
          <p:cNvPr id="9" name="Rectangle 8"/>
          <p:cNvSpPr/>
          <p:nvPr/>
        </p:nvSpPr>
        <p:spPr>
          <a:xfrm>
            <a:off x="571500" y="824061"/>
            <a:ext cx="95250" cy="586680"/>
          </a:xfrm>
          <a:prstGeom prst="rect">
            <a:avLst/>
          </a:prstGeom>
          <a:solidFill>
            <a:srgbClr val="FF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629644"/>
            <a:ext cx="266700" cy="276225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3193405"/>
            <a:ext cx="266700" cy="276225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3757166"/>
            <a:ext cx="266700" cy="276225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4320926"/>
            <a:ext cx="266700" cy="276225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4884687"/>
            <a:ext cx="266700" cy="276225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47750" y="2911524"/>
            <a:ext cx="1057275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0F0F0"/>
                </a:solidFill>
                <a:latin typeface="Tinos"/>
              </a:rPr>
              <a:t>Giữ khoảng cách an toàn giữa tay và dao phay.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47750" y="3475285"/>
            <a:ext cx="1057275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0F0F0"/>
                </a:solidFill>
                <a:latin typeface="Tinos"/>
              </a:rPr>
              <a:t>Sử dụng tấm chắn bắn phoi và dung dịch làm nguội.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47750" y="4039046"/>
            <a:ext cx="1057275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0F0F0"/>
                </a:solidFill>
                <a:latin typeface="Tinos"/>
              </a:rPr>
              <a:t>Khi tháo lắp dao, phải dùng giẻ dày để cầm (dao rất sắc).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47750" y="4602807"/>
            <a:ext cx="1057275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0F0F0"/>
                </a:solidFill>
                <a:latin typeface="Tinos"/>
              </a:rPr>
              <a:t>Sử dụng búa nhựa hoặc búa đồng để gõ phôi (tránh bắn tia lửa).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2000" y="824061"/>
            <a:ext cx="11401425" cy="5866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4620"/>
              </a:lnSpc>
            </a:pPr>
            <a:r>
              <a:rPr sz="3300" b="1" i="0" u="none">
                <a:solidFill>
                  <a:srgbClr val="00E5FF"/>
                </a:solidFill>
                <a:latin typeface="Tinos"/>
              </a:rPr>
              <a:t>AN TOÀN MÁY PHAY (2)</a:t>
            </a:r>
          </a:p>
        </p:txBody>
      </p:sp>
      <p:sp>
        <p:nvSpPr>
          <p:cNvPr id="8" name="Rectangle 7"/>
          <p:cNvSpPr/>
          <p:nvPr/>
        </p:nvSpPr>
        <p:spPr>
          <a:xfrm>
            <a:off x="571500" y="824061"/>
            <a:ext cx="95250" cy="586680"/>
          </a:xfrm>
          <a:prstGeom prst="rect">
            <a:avLst/>
          </a:prstGeom>
          <a:solidFill>
            <a:srgbClr val="FF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911524"/>
            <a:ext cx="266700" cy="276225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3475285"/>
            <a:ext cx="266700" cy="276225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4039046"/>
            <a:ext cx="266700" cy="276225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4602807"/>
            <a:ext cx="266700" cy="276225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895921"/>
            <a:ext cx="11049000" cy="42862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71887" y="5389810"/>
            <a:ext cx="4848225" cy="56376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19750" y="3109466"/>
            <a:ext cx="952500" cy="9525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328987" y="4328666"/>
            <a:ext cx="5534025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0F0F0"/>
                </a:solidFill>
                <a:latin typeface="Tinos"/>
              </a:rPr>
              <a:t>Click để xem Video Mô Phỏng Nguy Cơ Văng Phôi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2000" y="824061"/>
            <a:ext cx="11401425" cy="5866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4620"/>
              </a:lnSpc>
            </a:pPr>
            <a:r>
              <a:rPr sz="3300" b="1" i="0" u="none">
                <a:solidFill>
                  <a:srgbClr val="00E5FF"/>
                </a:solidFill>
                <a:latin typeface="Tinos"/>
              </a:rPr>
              <a:t>MÔ PHỎNG VIDEO: AN TOÀN MÁY PHAY</a:t>
            </a:r>
          </a:p>
        </p:txBody>
      </p:sp>
      <p:sp>
        <p:nvSpPr>
          <p:cNvPr id="8" name="Rectangle 7"/>
          <p:cNvSpPr/>
          <p:nvPr/>
        </p:nvSpPr>
        <p:spPr>
          <a:xfrm>
            <a:off x="571500" y="824061"/>
            <a:ext cx="95250" cy="586680"/>
          </a:xfrm>
          <a:prstGeom prst="rect">
            <a:avLst/>
          </a:prstGeom>
          <a:solidFill>
            <a:srgbClr val="FF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357139"/>
            <a:ext cx="5334000" cy="3363962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2357139"/>
            <a:ext cx="5334000" cy="3363962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2750" y="2652414"/>
            <a:ext cx="571500" cy="5715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48188" y="3719214"/>
            <a:ext cx="4980622" cy="4266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sz="2400" b="1" i="0" u="none">
                <a:solidFill>
                  <a:srgbClr val="FFFFFF"/>
                </a:solidFill>
                <a:latin typeface="Tinos"/>
              </a:rPr>
              <a:t>Máy Khoan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6775" y="4412605"/>
            <a:ext cx="4743450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sz="2100" b="0" i="0" u="none">
                <a:solidFill>
                  <a:srgbClr val="F0F0F0"/>
                </a:solidFill>
                <a:latin typeface="Tinos"/>
              </a:rPr>
              <a:t>Kẹp chặt phôi, không dùng tay giữ phôi nhỏ. Không đeo găng tay vải.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67750" y="2652414"/>
            <a:ext cx="571500" cy="5715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463188" y="3719214"/>
            <a:ext cx="4980622" cy="4266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sz="2400" b="1" i="0" u="none">
                <a:solidFill>
                  <a:srgbClr val="FFFFFF"/>
                </a:solidFill>
                <a:latin typeface="Tinos"/>
              </a:rPr>
              <a:t>Máy Mài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81775" y="4412605"/>
            <a:ext cx="4743450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sz="2100" b="0" i="0" u="none">
                <a:solidFill>
                  <a:srgbClr val="F0F0F0"/>
                </a:solidFill>
                <a:latin typeface="Tinos"/>
              </a:rPr>
              <a:t>Kiểm tra đá mài có vết nứt không. Khoảng cách giữa đá và bệ tỳ &lt; 3mm.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62000" y="824061"/>
            <a:ext cx="11401425" cy="5866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4620"/>
              </a:lnSpc>
            </a:pPr>
            <a:r>
              <a:rPr sz="3300" b="1" i="0" u="none">
                <a:solidFill>
                  <a:srgbClr val="00E5FF"/>
                </a:solidFill>
                <a:latin typeface="Tinos"/>
              </a:rPr>
              <a:t>MÁY KHOAN VÀ MÁY MÀI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71500" y="824061"/>
            <a:ext cx="95250" cy="586680"/>
          </a:xfrm>
          <a:prstGeom prst="rect">
            <a:avLst/>
          </a:prstGeom>
          <a:solidFill>
            <a:srgbClr val="FF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47750" y="2911524"/>
            <a:ext cx="1057275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0F0F0"/>
                </a:solidFill>
                <a:latin typeface="Tinos"/>
              </a:rPr>
              <a:t>Sử dụng thiết bị che chắn an toàn quang học (cảm biến).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47750" y="3475285"/>
            <a:ext cx="1057275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0F0F0"/>
                </a:solidFill>
                <a:latin typeface="Tinos"/>
              </a:rPr>
              <a:t>Yêu cầu nhấn 2 nút đồng thời để kích hoạt hành trình máy.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47750" y="4039046"/>
            <a:ext cx="1057275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0F0F0"/>
                </a:solidFill>
                <a:latin typeface="Tinos"/>
              </a:rPr>
              <a:t>Sử dụng các dụng cụ kẹp phôi dài để tránh đưa tay vào vùng nguy hiểm.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47750" y="4602807"/>
            <a:ext cx="1057275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0F0F0"/>
                </a:solidFill>
                <a:latin typeface="Tinos"/>
              </a:rPr>
              <a:t>Bảo dưỡng định kỳ hệ thống phanh và ly hợp của máy dập.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2000" y="824061"/>
            <a:ext cx="11401425" cy="5866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4620"/>
              </a:lnSpc>
            </a:pPr>
            <a:r>
              <a:rPr sz="3300" b="1" i="0" u="none">
                <a:solidFill>
                  <a:srgbClr val="00E5FF"/>
                </a:solidFill>
                <a:latin typeface="Tinos"/>
              </a:rPr>
              <a:t>AN TOÀN MÁY DẬP, CHẤN</a:t>
            </a:r>
          </a:p>
        </p:txBody>
      </p:sp>
      <p:sp>
        <p:nvSpPr>
          <p:cNvPr id="8" name="Rectangle 7"/>
          <p:cNvSpPr/>
          <p:nvPr/>
        </p:nvSpPr>
        <p:spPr>
          <a:xfrm>
            <a:off x="571500" y="824061"/>
            <a:ext cx="95250" cy="586680"/>
          </a:xfrm>
          <a:prstGeom prst="rect">
            <a:avLst/>
          </a:prstGeom>
          <a:solidFill>
            <a:srgbClr val="FF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911524"/>
            <a:ext cx="266700" cy="276225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3475285"/>
            <a:ext cx="266700" cy="276225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4039046"/>
            <a:ext cx="266700" cy="276225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4602807"/>
            <a:ext cx="266700" cy="276225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2134046"/>
            <a:ext cx="5334000" cy="38100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5075" y="2162621"/>
            <a:ext cx="5276850" cy="37528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47750" y="2400746"/>
            <a:ext cx="485775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0F0F0"/>
                </a:solidFill>
                <a:latin typeface="Tinos"/>
              </a:rPr>
              <a:t>Hàn điện: Chống điện giật, tia hồ quang.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47750" y="2964507"/>
            <a:ext cx="485775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0F0F0"/>
                </a:solidFill>
                <a:latin typeface="Tinos"/>
              </a:rPr>
              <a:t>Hàn khí: Chống nổ bình oxy, acetylen.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47750" y="3528268"/>
            <a:ext cx="485775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0F0F0"/>
                </a:solidFill>
                <a:latin typeface="Tinos"/>
              </a:rPr>
              <a:t>Phải có bình chữa cháy cạnh khu vực hàn.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47750" y="4092029"/>
            <a:ext cx="485775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0F0F0"/>
                </a:solidFill>
                <a:latin typeface="Tinos"/>
              </a:rPr>
              <a:t>Lắp van chống cháy ngược cho mỏ hàn khí.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2000" y="824061"/>
            <a:ext cx="11401425" cy="5866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4620"/>
              </a:lnSpc>
            </a:pPr>
            <a:r>
              <a:rPr sz="3300" b="1" i="0" u="none">
                <a:solidFill>
                  <a:srgbClr val="00E5FF"/>
                </a:solidFill>
                <a:latin typeface="Tinos"/>
              </a:rPr>
              <a:t>AN TOÀN HÀN VÀ CẮT KIM LOẠI</a:t>
            </a:r>
          </a:p>
        </p:txBody>
      </p:sp>
      <p:sp>
        <p:nvSpPr>
          <p:cNvPr id="10" name="Rectangle 9"/>
          <p:cNvSpPr/>
          <p:nvPr/>
        </p:nvSpPr>
        <p:spPr>
          <a:xfrm>
            <a:off x="571500" y="824061"/>
            <a:ext cx="95250" cy="586680"/>
          </a:xfrm>
          <a:prstGeom prst="rect">
            <a:avLst/>
          </a:prstGeom>
          <a:solidFill>
            <a:srgbClr val="FF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2400746"/>
            <a:ext cx="266700" cy="276225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2964507"/>
            <a:ext cx="266700" cy="276225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528268"/>
            <a:ext cx="266700" cy="276225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4092029"/>
            <a:ext cx="266700" cy="276225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5275" y="1438275"/>
            <a:ext cx="11601450" cy="1066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8400"/>
              </a:lnSpc>
            </a:pPr>
            <a:r>
              <a:rPr sz="6000" b="1" i="0" u="none">
                <a:solidFill>
                  <a:srgbClr val="FFD700"/>
                </a:solidFill>
                <a:latin typeface="Tinos"/>
              </a:rPr>
              <a:t>PHẦN IV</a:t>
            </a:r>
          </a:p>
        </p:txBody>
      </p:sp>
      <p:sp>
        <p:nvSpPr>
          <p:cNvPr id="4" name="Rectangle 3"/>
          <p:cNvSpPr/>
          <p:nvPr/>
        </p:nvSpPr>
        <p:spPr>
          <a:xfrm>
            <a:off x="5143500" y="2790825"/>
            <a:ext cx="1905000" cy="5715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295275" y="3609975"/>
            <a:ext cx="11601450" cy="1333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5250"/>
              </a:lnSpc>
            </a:pPr>
            <a:r>
              <a:rPr sz="3750" b="1" i="0" u="none">
                <a:solidFill>
                  <a:srgbClr val="F0F0F0"/>
                </a:solidFill>
                <a:latin typeface="Tinos"/>
              </a:rPr>
              <a:t>QUẢN LÝ XƯỞNG VÀ </a:t>
            </a:r>
            <a:r>
              <a:t>
</a:t>
            </a:r>
            <a:r>
              <a:rPr sz="3750" b="1" i="0" u="none">
                <a:solidFill>
                  <a:srgbClr val="F0F0F0"/>
                </a:solidFill>
                <a:latin typeface="Tinos"/>
              </a:rPr>
              <a:t> PHÒNG NGỪA RỦI RO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696491"/>
            <a:ext cx="3524250" cy="2601962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3875" y="1696491"/>
            <a:ext cx="3524250" cy="2601962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6250" y="1696491"/>
            <a:ext cx="3524250" cy="2601962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4536578"/>
            <a:ext cx="3524250" cy="2228701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3875" y="4536578"/>
            <a:ext cx="3524250" cy="2228701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96250" y="4536578"/>
            <a:ext cx="3524250" cy="222870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93432" y="2296566"/>
            <a:ext cx="3080385" cy="4266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sz="2400" b="1" i="0" u="none">
                <a:solidFill>
                  <a:srgbClr val="FFFFFF"/>
                </a:solidFill>
                <a:latin typeface="Tinos"/>
              </a:rPr>
              <a:t>Sàng lọc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6775" y="2989957"/>
            <a:ext cx="2933700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sz="2100" b="0" i="0" u="none">
                <a:solidFill>
                  <a:srgbClr val="F0F0F0"/>
                </a:solidFill>
                <a:latin typeface="Tinos"/>
              </a:rPr>
              <a:t>Loại bỏ vật không cần thiết.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55807" y="2296566"/>
            <a:ext cx="3080385" cy="4266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sz="2400" b="1" i="0" u="none">
                <a:solidFill>
                  <a:srgbClr val="FFFFFF"/>
                </a:solidFill>
                <a:latin typeface="Tinos"/>
              </a:rPr>
              <a:t>Sắp xếp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29150" y="2989957"/>
            <a:ext cx="29337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sz="2100" b="0" i="0" u="none">
                <a:solidFill>
                  <a:srgbClr val="F0F0F0"/>
                </a:solidFill>
                <a:latin typeface="Tinos"/>
              </a:rPr>
              <a:t>Đặt vật đúng vị trí.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318182" y="2296566"/>
            <a:ext cx="3080385" cy="4266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sz="2400" b="1" i="0" u="none">
                <a:solidFill>
                  <a:srgbClr val="FFFFFF"/>
                </a:solidFill>
                <a:latin typeface="Tinos"/>
              </a:rPr>
              <a:t>Sạch sẽ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391525" y="2989957"/>
            <a:ext cx="29337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sz="2100" b="0" i="0" u="none">
                <a:solidFill>
                  <a:srgbClr val="F0F0F0"/>
                </a:solidFill>
                <a:latin typeface="Tinos"/>
              </a:rPr>
              <a:t>Vệ sinh khu làm việc.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93432" y="5136653"/>
            <a:ext cx="3080385" cy="4266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sz="2400" b="1" i="0" u="none">
                <a:solidFill>
                  <a:srgbClr val="FFFFFF"/>
                </a:solidFill>
                <a:latin typeface="Tinos"/>
              </a:rPr>
              <a:t>Săn sóc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66775" y="5830044"/>
            <a:ext cx="29337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sz="2100" b="0" i="0" u="none">
                <a:solidFill>
                  <a:srgbClr val="F0F0F0"/>
                </a:solidFill>
                <a:latin typeface="Tinos"/>
              </a:rPr>
              <a:t>Duy trì chuẩn 3S.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55807" y="5136653"/>
            <a:ext cx="3080385" cy="4266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sz="2400" b="1" i="0" u="none">
                <a:solidFill>
                  <a:srgbClr val="FFFFFF"/>
                </a:solidFill>
                <a:latin typeface="Tinos"/>
              </a:rPr>
              <a:t>Sẵn sàng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629150" y="5830044"/>
            <a:ext cx="29337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sz="2100" b="0" i="0" u="none">
                <a:solidFill>
                  <a:srgbClr val="F0F0F0"/>
                </a:solidFill>
                <a:latin typeface="Tinos"/>
              </a:rPr>
              <a:t>Tự giác thực hiện.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318182" y="5136653"/>
            <a:ext cx="3080385" cy="4266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sz="2400" b="1" i="0" u="none">
                <a:solidFill>
                  <a:srgbClr val="FFFFFF"/>
                </a:solidFill>
                <a:latin typeface="Tinos"/>
              </a:rPr>
              <a:t>An toàn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391525" y="5830044"/>
            <a:ext cx="29337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sz="2100" b="0" i="0" u="none">
                <a:solidFill>
                  <a:srgbClr val="F0F0F0"/>
                </a:solidFill>
                <a:latin typeface="Tinos"/>
              </a:rPr>
              <a:t>Mục tiêu cao nhất.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62000" y="824061"/>
            <a:ext cx="11401425" cy="5866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4620"/>
              </a:lnSpc>
            </a:pPr>
            <a:r>
              <a:rPr sz="3300" b="1" i="0" u="none">
                <a:solidFill>
                  <a:srgbClr val="00E5FF"/>
                </a:solidFill>
                <a:latin typeface="Tinos"/>
              </a:rPr>
              <a:t>PHƯƠNG PHÁP 5S TRONG CƠ KHÍ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71500" y="824061"/>
            <a:ext cx="95250" cy="586680"/>
          </a:xfrm>
          <a:prstGeom prst="rect">
            <a:avLst/>
          </a:prstGeom>
          <a:solidFill>
            <a:srgbClr val="FF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134046"/>
            <a:ext cx="5334000" cy="38100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075" y="2162621"/>
            <a:ext cx="2657475" cy="3732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286500" y="2400746"/>
            <a:ext cx="5334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0F0F0"/>
                </a:solidFill>
                <a:latin typeface="Tinos"/>
              </a:rPr>
              <a:t>Xưởng ngăn nắp giúp giảm 30% tai nạn vấp ngã: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762750" y="3040707"/>
            <a:ext cx="485775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0F0F0"/>
                </a:solidFill>
                <a:latin typeface="Tinos"/>
              </a:rPr>
              <a:t>Đường đi không có vật cản, dầu mỡ.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762750" y="3604468"/>
            <a:ext cx="4857750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0F0F0"/>
                </a:solidFill>
                <a:latin typeface="Tinos"/>
              </a:rPr>
              <a:t>Dụng cụ treo trên bảng bóng (Shadow board).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762750" y="4541490"/>
            <a:ext cx="485775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0F0F0"/>
                </a:solidFill>
                <a:latin typeface="Tinos"/>
              </a:rPr>
              <a:t>Phế liệu phôi được gom vào thùng riêng.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2000" y="824061"/>
            <a:ext cx="11401425" cy="5866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4620"/>
              </a:lnSpc>
            </a:pPr>
            <a:r>
              <a:rPr sz="3300" b="1" i="0" u="none">
                <a:solidFill>
                  <a:srgbClr val="00E5FF"/>
                </a:solidFill>
                <a:latin typeface="Tinos"/>
              </a:rPr>
              <a:t>MẶT BẰNG XƯỞNG GỌN GÀNG</a:t>
            </a:r>
          </a:p>
        </p:txBody>
      </p:sp>
      <p:sp>
        <p:nvSpPr>
          <p:cNvPr id="10" name="Rectangle 9"/>
          <p:cNvSpPr/>
          <p:nvPr/>
        </p:nvSpPr>
        <p:spPr>
          <a:xfrm>
            <a:off x="571500" y="824061"/>
            <a:ext cx="95250" cy="586680"/>
          </a:xfrm>
          <a:prstGeom prst="rect">
            <a:avLst/>
          </a:prstGeom>
          <a:solidFill>
            <a:srgbClr val="FF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6500" y="3040707"/>
            <a:ext cx="266700" cy="276225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6500" y="3604468"/>
            <a:ext cx="266700" cy="276225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6500" y="4541490"/>
            <a:ext cx="266700" cy="276225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2134046"/>
            <a:ext cx="5334000" cy="38100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5075" y="2162621"/>
            <a:ext cx="5276850" cy="37528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47750" y="2400746"/>
            <a:ext cx="485775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0F0F0"/>
                </a:solidFill>
                <a:latin typeface="Tinos"/>
              </a:rPr>
              <a:t>Lưng thẳng, xuống tấn bằng chân.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47750" y="2964507"/>
            <a:ext cx="485775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0F0F0"/>
                </a:solidFill>
                <a:latin typeface="Tinos"/>
              </a:rPr>
              <a:t>Giữ vật gần sát cơ thể.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47750" y="3528268"/>
            <a:ext cx="485775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0F0F0"/>
                </a:solidFill>
                <a:latin typeface="Tinos"/>
              </a:rPr>
              <a:t>Không xoắn vặn lưng khi đang mang nặng.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47750" y="4092029"/>
            <a:ext cx="485775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0F0F0"/>
                </a:solidFill>
                <a:latin typeface="Tinos"/>
              </a:rPr>
              <a:t>Dùng xe đẩy hoặc cần trục cho vật &gt; 25kg.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2000" y="824061"/>
            <a:ext cx="11401425" cy="5866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4620"/>
              </a:lnSpc>
            </a:pPr>
            <a:r>
              <a:rPr sz="3300" b="1" i="0" u="none">
                <a:solidFill>
                  <a:srgbClr val="00E5FF"/>
                </a:solidFill>
                <a:latin typeface="Tinos"/>
              </a:rPr>
              <a:t>NÂNG HẠ VẬT NẶNG ĐÚNG CÁCH</a:t>
            </a:r>
          </a:p>
        </p:txBody>
      </p:sp>
      <p:sp>
        <p:nvSpPr>
          <p:cNvPr id="10" name="Rectangle 9"/>
          <p:cNvSpPr/>
          <p:nvPr/>
        </p:nvSpPr>
        <p:spPr>
          <a:xfrm>
            <a:off x="571500" y="824061"/>
            <a:ext cx="95250" cy="586680"/>
          </a:xfrm>
          <a:prstGeom prst="rect">
            <a:avLst/>
          </a:prstGeom>
          <a:solidFill>
            <a:srgbClr val="FF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2400746"/>
            <a:ext cx="266700" cy="276225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2964507"/>
            <a:ext cx="266700" cy="276225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528268"/>
            <a:ext cx="266700" cy="276225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4092029"/>
            <a:ext cx="266700" cy="276225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1500" y="2652563"/>
            <a:ext cx="11049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0F0F0"/>
                </a:solidFill>
                <a:latin typeface="Tinos"/>
              </a:rPr>
              <a:t>Áp dụng khi sửa chữa, bảo trì máy: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2475" y="3560177"/>
            <a:ext cx="2000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0" i="0" u="none">
                <a:solidFill>
                  <a:srgbClr val="F0F0F0"/>
                </a:solidFill>
                <a:latin typeface="Tinos"/>
              </a:rPr>
              <a:t>1.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2500" y="3559224"/>
            <a:ext cx="10668000" cy="373260"/>
          </a:xfrm>
          <a:prstGeom prst="rect">
            <a:avLst/>
          </a:prstGeom>
          <a:noFill/>
        </p:spPr>
        <p:txBody>
          <a:bodyPr wrap="square" lIns="200025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0F0F0"/>
                </a:solidFill>
                <a:latin typeface="Tinos"/>
              </a:rPr>
              <a:t>Thông báo cho người xung quanh.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52475" y="3933438"/>
            <a:ext cx="2000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0" i="0" u="none">
                <a:solidFill>
                  <a:srgbClr val="F0F0F0"/>
                </a:solidFill>
                <a:latin typeface="Tinos"/>
              </a:rPr>
              <a:t>2.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52500" y="3932485"/>
            <a:ext cx="10668000" cy="373260"/>
          </a:xfrm>
          <a:prstGeom prst="rect">
            <a:avLst/>
          </a:prstGeom>
          <a:noFill/>
        </p:spPr>
        <p:txBody>
          <a:bodyPr wrap="square" lIns="200025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0F0F0"/>
                </a:solidFill>
                <a:latin typeface="Tinos"/>
              </a:rPr>
              <a:t>Tắt máy và ngắt cầu dao tổng.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52475" y="4306698"/>
            <a:ext cx="2000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0" i="0" u="none">
                <a:solidFill>
                  <a:srgbClr val="F0F0F0"/>
                </a:solidFill>
                <a:latin typeface="Tinos"/>
              </a:rPr>
              <a:t>3.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52500" y="4305746"/>
            <a:ext cx="10668000" cy="373260"/>
          </a:xfrm>
          <a:prstGeom prst="rect">
            <a:avLst/>
          </a:prstGeom>
          <a:noFill/>
        </p:spPr>
        <p:txBody>
          <a:bodyPr wrap="square" lIns="200025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0F0F0"/>
                </a:solidFill>
                <a:latin typeface="Tinos"/>
              </a:rPr>
              <a:t>Khóa (Lockout):</a:t>
            </a:r>
            <a:r>
              <a:rPr sz="2100" b="0" i="0" u="none">
                <a:solidFill>
                  <a:srgbClr val="F0F0F0"/>
                </a:solidFill>
                <a:latin typeface="Tinos"/>
              </a:rPr>
              <a:t> Dùng ổ khóa cá nhân khóa cầu dao.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52475" y="4679959"/>
            <a:ext cx="2000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0" i="0" u="none">
                <a:solidFill>
                  <a:srgbClr val="F0F0F0"/>
                </a:solidFill>
                <a:latin typeface="Tinos"/>
              </a:rPr>
              <a:t>4.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52500" y="4679007"/>
            <a:ext cx="10668000" cy="373260"/>
          </a:xfrm>
          <a:prstGeom prst="rect">
            <a:avLst/>
          </a:prstGeom>
          <a:noFill/>
        </p:spPr>
        <p:txBody>
          <a:bodyPr wrap="square" lIns="200025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0F0F0"/>
                </a:solidFill>
                <a:latin typeface="Tinos"/>
              </a:rPr>
              <a:t>Đặt thẻ (Tagout):</a:t>
            </a:r>
            <a:r>
              <a:rPr sz="2100" b="0" i="0" u="none">
                <a:solidFill>
                  <a:srgbClr val="F0F0F0"/>
                </a:solidFill>
                <a:latin typeface="Tinos"/>
              </a:rPr>
              <a:t> Treo thẻ "Đang sửa chữa - Không đóng điện".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2475" y="5053220"/>
            <a:ext cx="2000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0" i="0" u="none">
                <a:solidFill>
                  <a:srgbClr val="F0F0F0"/>
                </a:solidFill>
                <a:latin typeface="Tinos"/>
              </a:rPr>
              <a:t>5.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52500" y="5052268"/>
            <a:ext cx="10668000" cy="373260"/>
          </a:xfrm>
          <a:prstGeom prst="rect">
            <a:avLst/>
          </a:prstGeom>
          <a:noFill/>
        </p:spPr>
        <p:txBody>
          <a:bodyPr wrap="square" lIns="200025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0F0F0"/>
                </a:solidFill>
                <a:latin typeface="Tinos"/>
              </a:rPr>
              <a:t>Thử vận hành để đảm bảo năng lượng dư đã hết.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62000" y="824061"/>
            <a:ext cx="11401425" cy="5866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4620"/>
              </a:lnSpc>
            </a:pPr>
            <a:r>
              <a:rPr sz="3300" b="1" i="0" u="none">
                <a:solidFill>
                  <a:srgbClr val="00E5FF"/>
                </a:solidFill>
                <a:latin typeface="Tinos"/>
              </a:rPr>
              <a:t>QUY TRÌNH KHÓA NGUỒN (LOTO)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71500" y="824061"/>
            <a:ext cx="95250" cy="586680"/>
          </a:xfrm>
          <a:prstGeom prst="rect">
            <a:avLst/>
          </a:prstGeom>
          <a:solidFill>
            <a:srgbClr val="FF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696491"/>
            <a:ext cx="3524250" cy="2990701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3875" y="1696491"/>
            <a:ext cx="3524250" cy="2990701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6250" y="1696491"/>
            <a:ext cx="3524250" cy="2990701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4925317"/>
            <a:ext cx="3524250" cy="2990701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3875" y="4925317"/>
            <a:ext cx="3524250" cy="2990701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6250" y="4925317"/>
            <a:ext cx="3524250" cy="2990701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47875" y="1991766"/>
            <a:ext cx="571500" cy="5715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93432" y="3058566"/>
            <a:ext cx="3080385" cy="4266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sz="2400" b="1" i="0" u="none">
                <a:solidFill>
                  <a:srgbClr val="FFFFFF"/>
                </a:solidFill>
                <a:latin typeface="Tinos"/>
              </a:rPr>
              <a:t>Nguy Hiểm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6775" y="3751957"/>
            <a:ext cx="29337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sz="2100" b="0" i="0" u="none">
                <a:solidFill>
                  <a:srgbClr val="F0F0F0"/>
                </a:solidFill>
                <a:latin typeface="Tinos"/>
              </a:rPr>
              <a:t>Nhận diện rủi ro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72150" y="1991766"/>
            <a:ext cx="647700" cy="5715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555807" y="3058566"/>
            <a:ext cx="3080385" cy="4266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sz="2400" b="1" i="0" u="none">
                <a:solidFill>
                  <a:srgbClr val="FFFFFF"/>
                </a:solidFill>
                <a:latin typeface="Tinos"/>
              </a:rPr>
              <a:t>Bảo Hộ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29150" y="3751957"/>
            <a:ext cx="29337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sz="2100" b="0" i="0" u="none">
                <a:solidFill>
                  <a:srgbClr val="F0F0F0"/>
                </a:solidFill>
                <a:latin typeface="Tinos"/>
              </a:rPr>
              <a:t>PPE &amp; Thiết bị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01187" y="1991766"/>
            <a:ext cx="714375" cy="5715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8318182" y="3058566"/>
            <a:ext cx="3080385" cy="4266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sz="2400" b="1" i="0" u="none">
                <a:solidFill>
                  <a:srgbClr val="FFFFFF"/>
                </a:solidFill>
                <a:latin typeface="Tinos"/>
              </a:rPr>
              <a:t>Vận Hành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391525" y="3751957"/>
            <a:ext cx="29337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sz="2100" b="0" i="0" u="none">
                <a:solidFill>
                  <a:srgbClr val="F0F0F0"/>
                </a:solidFill>
                <a:latin typeface="Tinos"/>
              </a:rPr>
              <a:t>An toàn máy móc</a:t>
            </a:r>
          </a:p>
        </p:txBody>
      </p:sp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09775" y="5220592"/>
            <a:ext cx="647700" cy="5715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793432" y="6287392"/>
            <a:ext cx="3080385" cy="4266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sz="2400" b="1" i="0" u="none">
                <a:solidFill>
                  <a:srgbClr val="FFFFFF"/>
                </a:solidFill>
                <a:latin typeface="Tinos"/>
              </a:rPr>
              <a:t>Quản Lý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66775" y="6980783"/>
            <a:ext cx="2933700" cy="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sz="2100" b="0" i="0" u="none">
                <a:solidFill>
                  <a:srgbClr val="F0F0F0"/>
                </a:solidFill>
                <a:latin typeface="Tinos"/>
              </a:rPr>
              <a:t>Phương pháp 5S</a:t>
            </a:r>
          </a:p>
        </p:txBody>
      </p:sp>
      <p:pic>
        <p:nvPicPr>
          <p:cNvPr id="21" name="Picture 20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72150" y="5220592"/>
            <a:ext cx="647700" cy="57150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4555807" y="6287392"/>
            <a:ext cx="3080385" cy="4266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sz="2400" b="1" i="0" u="none">
                <a:solidFill>
                  <a:srgbClr val="FFFFFF"/>
                </a:solidFill>
                <a:latin typeface="Tinos"/>
              </a:rPr>
              <a:t>Ứng Phó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629150" y="6980783"/>
            <a:ext cx="2933700" cy="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sz="2100" b="0" i="0" u="none">
                <a:solidFill>
                  <a:srgbClr val="F0F0F0"/>
                </a:solidFill>
                <a:latin typeface="Tinos"/>
              </a:rPr>
              <a:t>Sơ cứu &amp; PCCC</a:t>
            </a:r>
          </a:p>
        </p:txBody>
      </p:sp>
      <p:pic>
        <p:nvPicPr>
          <p:cNvPr id="24" name="Picture 23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34525" y="5220592"/>
            <a:ext cx="647700" cy="57150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8318182" y="6287392"/>
            <a:ext cx="3080385" cy="4266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sz="2400" b="1" i="0" u="none">
                <a:solidFill>
                  <a:srgbClr val="FFFFFF"/>
                </a:solidFill>
                <a:latin typeface="Tinos"/>
              </a:rPr>
              <a:t>Quy Định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391525" y="6980783"/>
            <a:ext cx="2933700" cy="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sz="2100" b="0" i="0" u="none">
                <a:solidFill>
                  <a:srgbClr val="F0F0F0"/>
                </a:solidFill>
                <a:latin typeface="Tinos"/>
              </a:rPr>
              <a:t>TCVN &amp; Luật ATLD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62000" y="824061"/>
            <a:ext cx="11401425" cy="5866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4620"/>
              </a:lnSpc>
            </a:pPr>
            <a:r>
              <a:rPr sz="3300" b="1" i="0" u="none">
                <a:solidFill>
                  <a:srgbClr val="00E5FF"/>
                </a:solidFill>
                <a:latin typeface="Tinos"/>
              </a:rPr>
              <a:t>NỘI DUNG CHÍNH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71500" y="824061"/>
            <a:ext cx="95250" cy="586680"/>
          </a:xfrm>
          <a:prstGeom prst="rect">
            <a:avLst/>
          </a:prstGeom>
          <a:solidFill>
            <a:srgbClr val="FF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5275" y="1438275"/>
            <a:ext cx="11601450" cy="1066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8400"/>
              </a:lnSpc>
            </a:pPr>
            <a:r>
              <a:rPr sz="6000" b="1" i="0" u="none">
                <a:solidFill>
                  <a:srgbClr val="FFD700"/>
                </a:solidFill>
                <a:latin typeface="Tinos"/>
              </a:rPr>
              <a:t>PHẦN V</a:t>
            </a:r>
          </a:p>
        </p:txBody>
      </p:sp>
      <p:sp>
        <p:nvSpPr>
          <p:cNvPr id="4" name="Rectangle 3"/>
          <p:cNvSpPr/>
          <p:nvPr/>
        </p:nvSpPr>
        <p:spPr>
          <a:xfrm>
            <a:off x="5143500" y="2790825"/>
            <a:ext cx="1905000" cy="5715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295275" y="3609975"/>
            <a:ext cx="11601450" cy="1333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5250"/>
              </a:lnSpc>
            </a:pPr>
            <a:r>
              <a:rPr sz="3750" b="1" i="0" u="none">
                <a:solidFill>
                  <a:srgbClr val="F0F0F0"/>
                </a:solidFill>
                <a:latin typeface="Tinos"/>
              </a:rPr>
              <a:t>ỨNG PHÓ SỰ CỐ VÀ </a:t>
            </a:r>
            <a:r>
              <a:t>
</a:t>
            </a:r>
            <a:r>
              <a:rPr sz="3750" b="1" i="0" u="none">
                <a:solidFill>
                  <a:srgbClr val="F0F0F0"/>
                </a:solidFill>
                <a:latin typeface="Tinos"/>
              </a:rPr>
              <a:t> BIỂN BÁO AN TOÀN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124819"/>
            <a:ext cx="5334000" cy="38100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075" y="2153394"/>
            <a:ext cx="5276850" cy="375285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6286500" y="2124819"/>
            <a:ext cx="5334000" cy="3828454"/>
          </a:xfrm>
          <a:prstGeom prst="roundRect">
            <a:avLst>
              <a:gd name="adj" fmla="val 0"/>
            </a:avLst>
          </a:prstGeom>
          <a:solidFill>
            <a:srgbClr val="FFFF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6286500" y="2124819"/>
          <a:ext cx="5324474" cy="38284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84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060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65690">
                <a:tc>
                  <a:txBody>
                    <a:bodyPr/>
                    <a:lstStyle/>
                    <a:p>
                      <a:pPr algn="l"/>
                      <a:r>
                        <a:rPr sz="2100" b="1" i="0" u="none">
                          <a:solidFill>
                            <a:srgbClr val="000000"/>
                          </a:solidFill>
                          <a:latin typeface="Tinos"/>
                        </a:rPr>
                        <a:t>Màu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E5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2100" b="1" i="0" u="none">
                          <a:solidFill>
                            <a:srgbClr val="000000"/>
                          </a:solidFill>
                          <a:latin typeface="Tinos"/>
                        </a:rPr>
                        <a:t>Ý nghĩa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E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5690">
                <a:tc>
                  <a:txBody>
                    <a:bodyPr/>
                    <a:lstStyle/>
                    <a:p>
                      <a:pPr algn="l"/>
                      <a:r>
                        <a:rPr sz="2100" b="0" i="0" u="none">
                          <a:solidFill>
                            <a:srgbClr val="F0F0F0"/>
                          </a:solidFill>
                          <a:latin typeface="Tinos"/>
                        </a:rPr>
                        <a:t>Đỏ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2100" b="0" i="0" u="none">
                          <a:solidFill>
                            <a:srgbClr val="F0F0F0"/>
                          </a:solidFill>
                          <a:latin typeface="Tinos"/>
                        </a:rPr>
                        <a:t>Cấm, Dừng lại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5690">
                <a:tc>
                  <a:txBody>
                    <a:bodyPr/>
                    <a:lstStyle/>
                    <a:p>
                      <a:pPr algn="l"/>
                      <a:r>
                        <a:rPr sz="2100" b="0" i="0" u="none">
                          <a:solidFill>
                            <a:srgbClr val="F0F0F0"/>
                          </a:solidFill>
                          <a:latin typeface="Tinos"/>
                        </a:rPr>
                        <a:t>Vàng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2100" b="0" i="0" u="none">
                          <a:solidFill>
                            <a:srgbClr val="F0F0F0"/>
                          </a:solidFill>
                          <a:latin typeface="Tinos"/>
                        </a:rPr>
                        <a:t>Cảnh báo rủi ro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5690">
                <a:tc>
                  <a:txBody>
                    <a:bodyPr/>
                    <a:lstStyle/>
                    <a:p>
                      <a:pPr algn="l"/>
                      <a:r>
                        <a:rPr sz="2100" b="0" i="0" u="none">
                          <a:solidFill>
                            <a:srgbClr val="F0F0F0"/>
                          </a:solidFill>
                          <a:latin typeface="Tinos"/>
                        </a:rPr>
                        <a:t>Xanh dương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2100" b="0" i="0" u="none">
                          <a:solidFill>
                            <a:srgbClr val="F0F0F0"/>
                          </a:solidFill>
                          <a:latin typeface="Tinos"/>
                        </a:rPr>
                        <a:t>Bắt buộc thực hiện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65694">
                <a:tc>
                  <a:txBody>
                    <a:bodyPr/>
                    <a:lstStyle/>
                    <a:p>
                      <a:pPr algn="l"/>
                      <a:r>
                        <a:rPr sz="2100" b="0" i="0" u="none">
                          <a:solidFill>
                            <a:srgbClr val="F0F0F0"/>
                          </a:solidFill>
                          <a:latin typeface="Tinos"/>
                        </a:rPr>
                        <a:t>Xanh lá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2100" b="0" i="0" u="none">
                          <a:solidFill>
                            <a:srgbClr val="F0F0F0"/>
                          </a:solidFill>
                          <a:latin typeface="Tinos"/>
                        </a:rPr>
                        <a:t>Chỉ dẫn an toàn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62000" y="824061"/>
            <a:ext cx="11401425" cy="5866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4620"/>
              </a:lnSpc>
            </a:pPr>
            <a:r>
              <a:rPr sz="3300" b="1" i="0" u="none">
                <a:solidFill>
                  <a:srgbClr val="00E5FF"/>
                </a:solidFill>
                <a:latin typeface="Tinos"/>
              </a:rPr>
              <a:t>HỆ THỐNG BIỂN BÁO AN TOÀN</a:t>
            </a:r>
          </a:p>
        </p:txBody>
      </p:sp>
      <p:sp>
        <p:nvSpPr>
          <p:cNvPr id="8" name="Rectangle 7"/>
          <p:cNvSpPr/>
          <p:nvPr/>
        </p:nvSpPr>
        <p:spPr>
          <a:xfrm>
            <a:off x="571500" y="824061"/>
            <a:ext cx="95250" cy="586680"/>
          </a:xfrm>
          <a:prstGeom prst="rect">
            <a:avLst/>
          </a:prstGeom>
          <a:solidFill>
            <a:srgbClr val="FF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2134046"/>
            <a:ext cx="5334000" cy="38100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5075" y="2162621"/>
            <a:ext cx="5276850" cy="37528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47750" y="2400746"/>
            <a:ext cx="485775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0F0F0"/>
                </a:solidFill>
                <a:latin typeface="Tinos"/>
              </a:rPr>
              <a:t>Vết đứt tay:</a:t>
            </a:r>
            <a:r>
              <a:rPr sz="2100" b="0" i="0" u="none">
                <a:solidFill>
                  <a:srgbClr val="F0F0F0"/>
                </a:solidFill>
                <a:latin typeface="Tinos"/>
              </a:rPr>
              <a:t> Rửa sạch, băng ép cầm máu.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47750" y="2964507"/>
            <a:ext cx="485775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0F0F0"/>
                </a:solidFill>
                <a:latin typeface="Tinos"/>
              </a:rPr>
              <a:t>Bỏng nhiệt:</a:t>
            </a:r>
            <a:r>
              <a:rPr sz="2100" b="0" i="0" u="none">
                <a:solidFill>
                  <a:srgbClr val="F0F0F0"/>
                </a:solidFill>
                <a:latin typeface="Tinos"/>
              </a:rPr>
              <a:t> Ngâm nước lạnh 15-20 phút.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47750" y="3528268"/>
            <a:ext cx="4857750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0F0F0"/>
                </a:solidFill>
                <a:latin typeface="Tinos"/>
              </a:rPr>
              <a:t>Dị vật vào mắt:</a:t>
            </a:r>
            <a:r>
              <a:rPr sz="2100" b="0" i="0" u="none">
                <a:solidFill>
                  <a:srgbClr val="F0F0F0"/>
                </a:solidFill>
                <a:latin typeface="Tinos"/>
              </a:rPr>
              <a:t> Rửa mắt bằng dung dịch NaCl, không dụi mắt.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47750" y="4465290"/>
            <a:ext cx="4857750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0F0F0"/>
                </a:solidFill>
                <a:latin typeface="Tinos"/>
              </a:rPr>
              <a:t>Điện giật:</a:t>
            </a:r>
            <a:r>
              <a:rPr sz="2100" b="0" i="0" u="none">
                <a:solidFill>
                  <a:srgbClr val="F0F0F0"/>
                </a:solidFill>
                <a:latin typeface="Tinos"/>
              </a:rPr>
              <a:t> Ngắt điện trước khi chạm vào nạn nhân.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2000" y="824061"/>
            <a:ext cx="11401425" cy="5866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4620"/>
              </a:lnSpc>
            </a:pPr>
            <a:r>
              <a:rPr sz="3300" b="1" i="0" u="none">
                <a:solidFill>
                  <a:srgbClr val="00E5FF"/>
                </a:solidFill>
                <a:latin typeface="Tinos"/>
              </a:rPr>
              <a:t>SƠ CỨU CHẤN THƯƠNG CƠ KHÍ</a:t>
            </a:r>
          </a:p>
        </p:txBody>
      </p:sp>
      <p:sp>
        <p:nvSpPr>
          <p:cNvPr id="10" name="Rectangle 9"/>
          <p:cNvSpPr/>
          <p:nvPr/>
        </p:nvSpPr>
        <p:spPr>
          <a:xfrm>
            <a:off x="571500" y="824061"/>
            <a:ext cx="95250" cy="586680"/>
          </a:xfrm>
          <a:prstGeom prst="rect">
            <a:avLst/>
          </a:prstGeom>
          <a:solidFill>
            <a:srgbClr val="FF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2400746"/>
            <a:ext cx="266700" cy="276225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2964507"/>
            <a:ext cx="266700" cy="276225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528268"/>
            <a:ext cx="266700" cy="276225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4465290"/>
            <a:ext cx="266700" cy="276225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134046"/>
            <a:ext cx="5334000" cy="38100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075" y="2162621"/>
            <a:ext cx="5276850" cy="37528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762750" y="2400746"/>
            <a:ext cx="485775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0F0F0"/>
                </a:solidFill>
                <a:latin typeface="Tinos"/>
              </a:rPr>
              <a:t>Biết vị trí và cách dùng bình CO2, bình bột.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762750" y="2964507"/>
            <a:ext cx="485775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0F0F0"/>
                </a:solidFill>
                <a:latin typeface="Tinos"/>
              </a:rPr>
              <a:t>Không để vật dễ cháy gần khu vực hàn, cắt.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762750" y="3528268"/>
            <a:ext cx="4857750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0F0F0"/>
                </a:solidFill>
                <a:latin typeface="Tinos"/>
              </a:rPr>
              <a:t>Lối thoát hiểm luôn thông thoáng, không có vật cản.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762750" y="4465290"/>
            <a:ext cx="485775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0F0F0"/>
                </a:solidFill>
                <a:latin typeface="Tinos"/>
              </a:rPr>
              <a:t>Số điện thoại khẩn cấp: </a:t>
            </a:r>
            <a:r>
              <a:rPr sz="2100" b="1" i="0" u="none">
                <a:solidFill>
                  <a:srgbClr val="F0F0F0"/>
                </a:solidFill>
                <a:latin typeface="Tinos"/>
              </a:rPr>
              <a:t>114</a:t>
            </a:r>
            <a:r>
              <a:rPr sz="2100" b="0" i="0" u="none">
                <a:solidFill>
                  <a:srgbClr val="F0F0F0"/>
                </a:solidFill>
                <a:latin typeface="Tinos"/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2000" y="824061"/>
            <a:ext cx="11401425" cy="5866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4620"/>
              </a:lnSpc>
            </a:pPr>
            <a:r>
              <a:rPr sz="3300" b="1" i="0" u="none">
                <a:solidFill>
                  <a:srgbClr val="00E5FF"/>
                </a:solidFill>
                <a:latin typeface="Tinos"/>
              </a:rPr>
              <a:t>PHÒNG CHÁY CHỮA CHÁY</a:t>
            </a:r>
          </a:p>
        </p:txBody>
      </p:sp>
      <p:sp>
        <p:nvSpPr>
          <p:cNvPr id="10" name="Rectangle 9"/>
          <p:cNvSpPr/>
          <p:nvPr/>
        </p:nvSpPr>
        <p:spPr>
          <a:xfrm>
            <a:off x="571500" y="824061"/>
            <a:ext cx="95250" cy="586680"/>
          </a:xfrm>
          <a:prstGeom prst="rect">
            <a:avLst/>
          </a:prstGeom>
          <a:solidFill>
            <a:srgbClr val="FF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6500" y="2400746"/>
            <a:ext cx="266700" cy="276225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6500" y="2964507"/>
            <a:ext cx="266700" cy="276225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6500" y="3528268"/>
            <a:ext cx="266700" cy="276225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6500" y="4465290"/>
            <a:ext cx="266700" cy="276225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696491"/>
            <a:ext cx="11049000" cy="468525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71500" y="5519291"/>
            <a:ext cx="11049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sz="2100" b="0" i="0" u="none">
                <a:solidFill>
                  <a:srgbClr val="F0F0F0"/>
                </a:solidFill>
                <a:latin typeface="Tinos"/>
              </a:rPr>
              <a:t>Tỷ lệ tai nạn giảm dần nhờ áp dụng Công nghệ 4.0 và Ý thức người lao động.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2000" y="824061"/>
            <a:ext cx="11401425" cy="5866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4620"/>
              </a:lnSpc>
            </a:pPr>
            <a:r>
              <a:rPr sz="3300" b="1" i="0" u="none">
                <a:solidFill>
                  <a:srgbClr val="00E5FF"/>
                </a:solidFill>
                <a:latin typeface="Tinos"/>
              </a:rPr>
              <a:t>XU HƯỚNG CẢI THIỆN AN TOÀN</a:t>
            </a:r>
          </a:p>
        </p:txBody>
      </p:sp>
      <p:sp>
        <p:nvSpPr>
          <p:cNvPr id="6" name="Rectangle 5"/>
          <p:cNvSpPr/>
          <p:nvPr/>
        </p:nvSpPr>
        <p:spPr>
          <a:xfrm>
            <a:off x="571500" y="824061"/>
            <a:ext cx="95250" cy="586680"/>
          </a:xfrm>
          <a:prstGeom prst="rect">
            <a:avLst/>
          </a:prstGeom>
          <a:solidFill>
            <a:srgbClr val="FF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47750" y="2911524"/>
            <a:ext cx="1057275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0F0F0"/>
                </a:solidFill>
                <a:latin typeface="Tinos"/>
              </a:rPr>
              <a:t>Chủ quan:</a:t>
            </a:r>
            <a:r>
              <a:rPr sz="2100" b="0" i="0" u="none">
                <a:solidFill>
                  <a:srgbClr val="F0F0F0"/>
                </a:solidFill>
                <a:latin typeface="Tinos"/>
              </a:rPr>
              <a:t> "Tôi đã làm việc này 20 năm rồi".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47750" y="3475285"/>
            <a:ext cx="1057275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0F0F0"/>
                </a:solidFill>
                <a:latin typeface="Tinos"/>
              </a:rPr>
              <a:t>Vội vàng:</a:t>
            </a:r>
            <a:r>
              <a:rPr sz="2100" b="0" i="0" u="none">
                <a:solidFill>
                  <a:srgbClr val="F0F0F0"/>
                </a:solidFill>
                <a:latin typeface="Tinos"/>
              </a:rPr>
              <a:t> Muốn chạy đua kịp tiến độ.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47750" y="4039046"/>
            <a:ext cx="1057275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0F0F0"/>
                </a:solidFill>
                <a:latin typeface="Tinos"/>
              </a:rPr>
              <a:t>Lơ là:</a:t>
            </a:r>
            <a:r>
              <a:rPr sz="2100" b="0" i="0" u="none">
                <a:solidFill>
                  <a:srgbClr val="F0F0F0"/>
                </a:solidFill>
                <a:latin typeface="Tinos"/>
              </a:rPr>
              <a:t> Đùa giỡn, dùng điện thoại khi máy đang chạy.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47750" y="4602807"/>
            <a:ext cx="1057275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0F0F0"/>
                </a:solidFill>
                <a:latin typeface="Tinos"/>
              </a:rPr>
              <a:t>Mệt mỏi:</a:t>
            </a:r>
            <a:r>
              <a:rPr sz="2100" b="0" i="0" u="none">
                <a:solidFill>
                  <a:srgbClr val="F0F0F0"/>
                </a:solidFill>
                <a:latin typeface="Tinos"/>
              </a:rPr>
              <a:t> Thiếu ngủ, stress dẫn đến phản xạ chậm.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2000" y="824061"/>
            <a:ext cx="11401425" cy="5866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4620"/>
              </a:lnSpc>
            </a:pPr>
            <a:r>
              <a:rPr sz="3300" b="1" i="0" u="none">
                <a:solidFill>
                  <a:srgbClr val="00E5FF"/>
                </a:solidFill>
                <a:latin typeface="Tinos"/>
              </a:rPr>
              <a:t>PHÂN TÍCH LỖI CON NGƯỜI</a:t>
            </a:r>
          </a:p>
        </p:txBody>
      </p:sp>
      <p:sp>
        <p:nvSpPr>
          <p:cNvPr id="8" name="Rectangle 7"/>
          <p:cNvSpPr/>
          <p:nvPr/>
        </p:nvSpPr>
        <p:spPr>
          <a:xfrm>
            <a:off x="571500" y="824061"/>
            <a:ext cx="95250" cy="586680"/>
          </a:xfrm>
          <a:prstGeom prst="rect">
            <a:avLst/>
          </a:prstGeom>
          <a:solidFill>
            <a:srgbClr val="FF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911524"/>
            <a:ext cx="266700" cy="276225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3475285"/>
            <a:ext cx="266700" cy="276225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4039046"/>
            <a:ext cx="266700" cy="276225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4602807"/>
            <a:ext cx="266700" cy="276225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543770"/>
            <a:ext cx="5334000" cy="2990701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2543770"/>
            <a:ext cx="5334000" cy="2990701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1312" y="2839045"/>
            <a:ext cx="714375" cy="5715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48188" y="3905845"/>
            <a:ext cx="4980622" cy="4266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sz="2400" b="1" i="0" u="none">
                <a:solidFill>
                  <a:srgbClr val="FFFFFF"/>
                </a:solidFill>
                <a:latin typeface="Tinos"/>
              </a:rPr>
              <a:t>Bản thân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6775" y="4599235"/>
            <a:ext cx="474345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sz="2100" b="0" i="0" u="none">
                <a:solidFill>
                  <a:srgbClr val="F0F0F0"/>
                </a:solidFill>
                <a:latin typeface="Tinos"/>
              </a:rPr>
              <a:t>Tuân thủ nội quy, bảo vệ chính mình.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96312" y="2839045"/>
            <a:ext cx="714375" cy="5715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463188" y="3905845"/>
            <a:ext cx="4980622" cy="4266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sz="2400" b="1" i="0" u="none">
                <a:solidFill>
                  <a:srgbClr val="FFFFFF"/>
                </a:solidFill>
                <a:latin typeface="Tinos"/>
              </a:rPr>
              <a:t>Đồng nghiệp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81775" y="4599235"/>
            <a:ext cx="474345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sz="2100" b="0" i="0" u="none">
                <a:solidFill>
                  <a:srgbClr val="F0F0F0"/>
                </a:solidFill>
                <a:latin typeface="Tinos"/>
              </a:rPr>
              <a:t>Nhắc nhở, hỗ trợ an toàn cho nhau.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62000" y="824061"/>
            <a:ext cx="11401425" cy="5866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4620"/>
              </a:lnSpc>
            </a:pPr>
            <a:r>
              <a:rPr sz="3300" b="1" i="0" u="none">
                <a:solidFill>
                  <a:srgbClr val="00E5FF"/>
                </a:solidFill>
                <a:latin typeface="Tinos"/>
              </a:rPr>
              <a:t>TRÁCH NHIỆM CÁ NHÂN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71500" y="824061"/>
            <a:ext cx="95250" cy="586680"/>
          </a:xfrm>
          <a:prstGeom prst="rect">
            <a:avLst/>
          </a:prstGeom>
          <a:solidFill>
            <a:srgbClr val="FF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52475" y="3293477"/>
            <a:ext cx="2000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0" i="0" u="none">
                <a:solidFill>
                  <a:srgbClr val="F0F0F0"/>
                </a:solidFill>
                <a:latin typeface="Tinos"/>
              </a:rPr>
              <a:t>1.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52500" y="3292524"/>
            <a:ext cx="10668000" cy="373260"/>
          </a:xfrm>
          <a:prstGeom prst="rect">
            <a:avLst/>
          </a:prstGeom>
          <a:noFill/>
        </p:spPr>
        <p:txBody>
          <a:bodyPr wrap="square" lIns="200025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0F0F0"/>
                </a:solidFill>
                <a:latin typeface="Tinos"/>
              </a:rPr>
              <a:t>Tại sao không được đeo găng tay vải khi tiện?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52475" y="3666738"/>
            <a:ext cx="2000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0" i="0" u="none">
                <a:solidFill>
                  <a:srgbClr val="F0F0F0"/>
                </a:solidFill>
                <a:latin typeface="Tinos"/>
              </a:rPr>
              <a:t>2.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52500" y="3665785"/>
            <a:ext cx="10668000" cy="373260"/>
          </a:xfrm>
          <a:prstGeom prst="rect">
            <a:avLst/>
          </a:prstGeom>
          <a:noFill/>
        </p:spPr>
        <p:txBody>
          <a:bodyPr wrap="square" lIns="200025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0F0F0"/>
                </a:solidFill>
                <a:latin typeface="Tinos"/>
              </a:rPr>
              <a:t>Biển báo hình tam giác nền vàng có ý nghĩa gì?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52475" y="4039998"/>
            <a:ext cx="2000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0" i="0" u="none">
                <a:solidFill>
                  <a:srgbClr val="F0F0F0"/>
                </a:solidFill>
                <a:latin typeface="Tinos"/>
              </a:rPr>
              <a:t>3.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2500" y="4039046"/>
            <a:ext cx="10668000" cy="373260"/>
          </a:xfrm>
          <a:prstGeom prst="rect">
            <a:avLst/>
          </a:prstGeom>
          <a:noFill/>
        </p:spPr>
        <p:txBody>
          <a:bodyPr wrap="square" lIns="200025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0F0F0"/>
                </a:solidFill>
                <a:latin typeface="Tinos"/>
              </a:rPr>
              <a:t>Thứ tự các bước trong quy trình LOTO là gì?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52475" y="4413259"/>
            <a:ext cx="2000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0" i="0" u="none">
                <a:solidFill>
                  <a:srgbClr val="F0F0F0"/>
                </a:solidFill>
                <a:latin typeface="Tinos"/>
              </a:rPr>
              <a:t>4.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52500" y="4412307"/>
            <a:ext cx="10668000" cy="373260"/>
          </a:xfrm>
          <a:prstGeom prst="rect">
            <a:avLst/>
          </a:prstGeom>
          <a:noFill/>
        </p:spPr>
        <p:txBody>
          <a:bodyPr wrap="square" lIns="200025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0F0F0"/>
                </a:solidFill>
                <a:latin typeface="Tinos"/>
              </a:rPr>
              <a:t>Cần làm gì ngay khi phát hiện hỏa hoạn do điện?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62000" y="824061"/>
            <a:ext cx="11401425" cy="5866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4620"/>
              </a:lnSpc>
            </a:pPr>
            <a:r>
              <a:rPr sz="3300" b="1" i="0" u="none">
                <a:solidFill>
                  <a:srgbClr val="00E5FF"/>
                </a:solidFill>
                <a:latin typeface="Tinos"/>
              </a:rPr>
              <a:t>CÂU HỎI ÔN TẬP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71500" y="824061"/>
            <a:ext cx="95250" cy="586680"/>
          </a:xfrm>
          <a:prstGeom prst="rect">
            <a:avLst/>
          </a:prstGeom>
          <a:solidFill>
            <a:srgbClr val="FF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738139"/>
            <a:ext cx="3524250" cy="2601962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3875" y="2738139"/>
            <a:ext cx="3524250" cy="2601962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6250" y="2738139"/>
            <a:ext cx="3524250" cy="260196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93432" y="3338214"/>
            <a:ext cx="3080385" cy="4266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sz="2400" b="1" i="0" u="none">
                <a:solidFill>
                  <a:srgbClr val="FFFFFF"/>
                </a:solidFill>
                <a:latin typeface="Tinos"/>
              </a:rPr>
              <a:t>Nhận diện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6775" y="4031605"/>
            <a:ext cx="2933700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sz="2100" b="0" i="0" u="none">
                <a:solidFill>
                  <a:srgbClr val="F0F0F0"/>
                </a:solidFill>
                <a:latin typeface="Tinos"/>
              </a:rPr>
              <a:t>Mối nguy cơ học, điện, nhiệt.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55807" y="3338214"/>
            <a:ext cx="3080385" cy="4266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sz="2400" b="1" i="0" u="none">
                <a:solidFill>
                  <a:srgbClr val="FFFFFF"/>
                </a:solidFill>
                <a:latin typeface="Tinos"/>
              </a:rPr>
              <a:t>Thực thi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29150" y="4031605"/>
            <a:ext cx="2933700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sz="2100" b="0" i="0" u="none">
                <a:solidFill>
                  <a:srgbClr val="F0F0F0"/>
                </a:solidFill>
                <a:latin typeface="Tinos"/>
              </a:rPr>
              <a:t>Sử dụng PPE đầy đủ &amp; đúng cách.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318182" y="3338214"/>
            <a:ext cx="3080385" cy="4266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sz="2400" b="1" i="0" u="none">
                <a:solidFill>
                  <a:srgbClr val="FFFFFF"/>
                </a:solidFill>
                <a:latin typeface="Tinos"/>
              </a:rPr>
              <a:t>Kỷ luật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391525" y="4031605"/>
            <a:ext cx="2933700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sz="2100" b="0" i="0" u="none">
                <a:solidFill>
                  <a:srgbClr val="F0F0F0"/>
                </a:solidFill>
                <a:latin typeface="Tinos"/>
              </a:rPr>
              <a:t>Tuân thủ 5S và Quy trình máy.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62000" y="824061"/>
            <a:ext cx="11401425" cy="5866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4620"/>
              </a:lnSpc>
            </a:pPr>
            <a:r>
              <a:rPr sz="3300" b="1" i="0" u="none">
                <a:solidFill>
                  <a:srgbClr val="00E5FF"/>
                </a:solidFill>
                <a:latin typeface="Tinos"/>
              </a:rPr>
              <a:t>TÓM TẮT BÀI HỌC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71500" y="824061"/>
            <a:ext cx="95250" cy="586680"/>
          </a:xfrm>
          <a:prstGeom prst="rect">
            <a:avLst/>
          </a:prstGeom>
          <a:solidFill>
            <a:srgbClr val="FF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758255"/>
            <a:ext cx="11049000" cy="952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95275" y="2996505"/>
            <a:ext cx="11601450" cy="1066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8400"/>
              </a:lnSpc>
            </a:pPr>
            <a:r>
              <a:rPr sz="6000" b="1" i="0" u="none">
                <a:solidFill>
                  <a:srgbClr val="FFD700"/>
                </a:solidFill>
                <a:latin typeface="Tinos"/>
              </a:rPr>
              <a:t>GIẢI ĐÁP THẮC MẮC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1500" y="4368105"/>
            <a:ext cx="11049000" cy="4266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sz="2400" b="0" i="0" u="none">
                <a:solidFill>
                  <a:srgbClr val="F0F0F0"/>
                </a:solidFill>
                <a:latin typeface="Tinos"/>
              </a:rPr>
              <a:t>Mời các bạn đặt câu hỏi thảo luận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5275" y="1438275"/>
            <a:ext cx="11601450" cy="1066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8400"/>
              </a:lnSpc>
            </a:pPr>
            <a:r>
              <a:rPr sz="6000" b="1" i="0" u="none">
                <a:solidFill>
                  <a:srgbClr val="FFD700"/>
                </a:solidFill>
                <a:latin typeface="Tinos"/>
              </a:rPr>
              <a:t>PHẦN I</a:t>
            </a:r>
          </a:p>
        </p:txBody>
      </p:sp>
      <p:sp>
        <p:nvSpPr>
          <p:cNvPr id="4" name="Rectangle 3"/>
          <p:cNvSpPr/>
          <p:nvPr/>
        </p:nvSpPr>
        <p:spPr>
          <a:xfrm>
            <a:off x="5143500" y="2790825"/>
            <a:ext cx="1905000" cy="5715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295275" y="3609975"/>
            <a:ext cx="11601450" cy="1333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5250"/>
              </a:lnSpc>
            </a:pPr>
            <a:r>
              <a:rPr sz="3750" b="1" i="0" u="none">
                <a:solidFill>
                  <a:srgbClr val="F0F0F0"/>
                </a:solidFill>
                <a:latin typeface="Tinos"/>
              </a:rPr>
              <a:t>CÁC MỐI NGUY HIỂM </a:t>
            </a:r>
            <a:r>
              <a:t>
</a:t>
            </a:r>
            <a:r>
              <a:rPr sz="3750" b="1" i="0" u="none">
                <a:solidFill>
                  <a:srgbClr val="F0F0F0"/>
                </a:solidFill>
                <a:latin typeface="Tinos"/>
              </a:rPr>
              <a:t> TRONG CƠ KHÍ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5275" y="1459259"/>
            <a:ext cx="11601450" cy="1600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6300"/>
              </a:lnSpc>
            </a:pPr>
            <a:r>
              <a:rPr sz="4500" b="1" i="0" u="none">
                <a:solidFill>
                  <a:srgbClr val="FFD700"/>
                </a:solidFill>
                <a:latin typeface="Tinos"/>
              </a:rPr>
              <a:t>AN TOÀN ĐỂ SẢN XUẤT </a:t>
            </a:r>
            <a:r>
              <a:t>
</a:t>
            </a:r>
            <a:r>
              <a:rPr sz="4500" b="1" i="0" u="none">
                <a:solidFill>
                  <a:srgbClr val="FFD700"/>
                </a:solidFill>
                <a:latin typeface="Tinos"/>
              </a:rPr>
              <a:t> SẢN XUẤT PHẢI AN TOÀN</a:t>
            </a:r>
          </a:p>
        </p:txBody>
      </p:sp>
      <p:sp>
        <p:nvSpPr>
          <p:cNvPr id="4" name="Rectangle 3"/>
          <p:cNvSpPr/>
          <p:nvPr/>
        </p:nvSpPr>
        <p:spPr>
          <a:xfrm>
            <a:off x="4191000" y="3667125"/>
            <a:ext cx="3810000" cy="38100"/>
          </a:xfrm>
          <a:prstGeom prst="rect">
            <a:avLst/>
          </a:prstGeom>
          <a:solidFill>
            <a:srgbClr val="00E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71500" y="4219575"/>
            <a:ext cx="11049000" cy="4799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779"/>
              </a:lnSpc>
            </a:pPr>
            <a:r>
              <a:rPr sz="2700" b="0" i="0" u="none">
                <a:solidFill>
                  <a:srgbClr val="F0F0F0"/>
                </a:solidFill>
                <a:latin typeface="Tinos"/>
              </a:rPr>
              <a:t>CẢM ƠN CÁC BẠN ĐÃ LẮNG NGHE!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1500" y="5232945"/>
            <a:ext cx="11049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sz="2100" b="0" i="0" u="none">
                <a:solidFill>
                  <a:srgbClr val="F0F0F0"/>
                </a:solidFill>
                <a:latin typeface="Tinos"/>
              </a:rPr>
              <a:t>Email: an-toan-co-khi@school.edu.vn | Website: safety-first.vn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71500" y="1729233"/>
            <a:ext cx="1104900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571500" y="2500758"/>
            <a:ext cx="1104900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571500" y="3272283"/>
            <a:ext cx="1104900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571500" y="4043808"/>
            <a:ext cx="1104900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571500" y="4815333"/>
            <a:ext cx="1104900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571500" y="2491233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571500" y="2491233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571500" y="3262758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571500" y="3262758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571500" y="4034283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571500" y="4034283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571500" y="4805808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571500" y="4805808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571500" y="5577333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571500" y="5577333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872108"/>
            <a:ext cx="857250" cy="47625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666875" y="1893093"/>
            <a:ext cx="9953625" cy="17323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364"/>
              </a:lnSpc>
            </a:pPr>
            <a:r>
              <a:rPr sz="975" b="0" i="0" u="none">
                <a:solidFill>
                  <a:srgbClr val="F0F0F0"/>
                </a:solidFill>
                <a:latin typeface="Tinos"/>
              </a:rPr>
              <a:t>https://media.istockphoto.com/id/584585618/photo/futuristic-machinery-in-production-line.jpg?s=612x612&amp;w=0&amp;k=20&amp;c=kFrazo4PE4jGkAmLglnws2dk_XKNzv9fYvHfe9i5XyE=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666875" y="2113954"/>
            <a:ext cx="9953625" cy="2132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sz="1200" b="0" i="0" u="none">
                <a:solidFill>
                  <a:srgbClr val="F0F0F0"/>
                </a:solidFill>
                <a:latin typeface="Tinos"/>
              </a:rPr>
              <a:t>Source: </a:t>
            </a:r>
            <a:r>
              <a:rPr sz="1200" b="0" i="0" u="none">
                <a:solidFill>
                  <a:srgbClr val="4F46E5"/>
                </a:solidFill>
                <a:latin typeface="Tinos"/>
              </a:rPr>
              <a:t>www.istockphoto.com</a:t>
            </a:r>
          </a:p>
        </p:txBody>
      </p:sp>
      <p:pic>
        <p:nvPicPr>
          <p:cNvPr id="21" name="Picture 20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2643633"/>
            <a:ext cx="857250" cy="47625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1666875" y="2664618"/>
            <a:ext cx="9953625" cy="17323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364"/>
              </a:lnSpc>
            </a:pPr>
            <a:r>
              <a:rPr sz="975" b="0" i="0" u="none">
                <a:solidFill>
                  <a:srgbClr val="F0F0F0"/>
                </a:solidFill>
                <a:latin typeface="Tinos"/>
              </a:rPr>
              <a:t>https://mustang-workwear.com/wp-content/uploads/2024/10/PPE-manufacturer-Mustang-Safety.webp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666875" y="2885479"/>
            <a:ext cx="9953625" cy="2132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sz="1200" b="0" i="0" u="none">
                <a:solidFill>
                  <a:srgbClr val="F0F0F0"/>
                </a:solidFill>
                <a:latin typeface="Tinos"/>
              </a:rPr>
              <a:t>Source: </a:t>
            </a:r>
            <a:r>
              <a:rPr sz="1200" b="0" i="0" u="none">
                <a:solidFill>
                  <a:srgbClr val="4F46E5"/>
                </a:solidFill>
                <a:latin typeface="Tinos"/>
              </a:rPr>
              <a:t>mustang-workwear.com</a:t>
            </a:r>
          </a:p>
        </p:txBody>
      </p:sp>
      <p:pic>
        <p:nvPicPr>
          <p:cNvPr id="24" name="Picture 23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415158"/>
            <a:ext cx="857250" cy="47625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666875" y="3436143"/>
            <a:ext cx="9953625" cy="17323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364"/>
              </a:lnSpc>
            </a:pPr>
            <a:r>
              <a:rPr sz="975" b="0" i="0" u="none">
                <a:solidFill>
                  <a:srgbClr val="F0F0F0"/>
                </a:solidFill>
                <a:latin typeface="Tinos"/>
              </a:rPr>
              <a:t>https://coreehs.com/wp-content/uploads/2025/12/7-Types-of-PPE-Personal-Protective-Equipment.webp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666875" y="3657004"/>
            <a:ext cx="9953625" cy="2132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sz="1200" b="0" i="0" u="none">
                <a:solidFill>
                  <a:srgbClr val="F0F0F0"/>
                </a:solidFill>
                <a:latin typeface="Tinos"/>
              </a:rPr>
              <a:t>Source: </a:t>
            </a:r>
            <a:r>
              <a:rPr sz="1200" b="0" i="0" u="none">
                <a:solidFill>
                  <a:srgbClr val="4F46E5"/>
                </a:solidFill>
                <a:latin typeface="Tinos"/>
              </a:rPr>
              <a:t>coreehs.com</a:t>
            </a:r>
          </a:p>
        </p:txBody>
      </p:sp>
      <p:pic>
        <p:nvPicPr>
          <p:cNvPr id="27" name="Picture 26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4186683"/>
            <a:ext cx="857250" cy="476250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1666875" y="4207668"/>
            <a:ext cx="9953625" cy="17323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364"/>
              </a:lnSpc>
            </a:pPr>
            <a:r>
              <a:rPr sz="975" b="0" i="0" u="none">
                <a:solidFill>
                  <a:srgbClr val="F0F0F0"/>
                </a:solidFill>
                <a:latin typeface="Tinos"/>
              </a:rPr>
              <a:t>https://freerangestock.com/sample/149206/black-woman-wearing-safety-goggles-controlling-machinery.jpg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666875" y="4428529"/>
            <a:ext cx="9953625" cy="2132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sz="1200" b="0" i="0" u="none">
                <a:solidFill>
                  <a:srgbClr val="F0F0F0"/>
                </a:solidFill>
                <a:latin typeface="Tinos"/>
              </a:rPr>
              <a:t>Source: </a:t>
            </a:r>
            <a:r>
              <a:rPr sz="1200" b="0" i="0" u="none">
                <a:solidFill>
                  <a:srgbClr val="4F46E5"/>
                </a:solidFill>
                <a:latin typeface="Tinos"/>
              </a:rPr>
              <a:t>freerangestock.com</a:t>
            </a:r>
          </a:p>
        </p:txBody>
      </p:sp>
      <p:pic>
        <p:nvPicPr>
          <p:cNvPr id="30" name="Picture 29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4958208"/>
            <a:ext cx="857250" cy="476250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1666875" y="4979193"/>
            <a:ext cx="9953625" cy="17323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364"/>
              </a:lnSpc>
            </a:pPr>
            <a:r>
              <a:rPr sz="975" b="0" i="0" u="none">
                <a:solidFill>
                  <a:srgbClr val="F0F0F0"/>
                </a:solidFill>
                <a:latin typeface="Tinos"/>
              </a:rPr>
              <a:t>https://static.vecteezy.com/system/resources/previews/076/660/106/non_2x/close-up-of-a-heavy-metal-cnc-milling-machine-with-sparks-flying-photo.jpeg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666875" y="5200054"/>
            <a:ext cx="9953625" cy="2132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sz="1200" b="0" i="0" u="none">
                <a:solidFill>
                  <a:srgbClr val="F0F0F0"/>
                </a:solidFill>
                <a:latin typeface="Tinos"/>
              </a:rPr>
              <a:t>Source: </a:t>
            </a:r>
            <a:r>
              <a:rPr sz="1200" b="0" i="0" u="none">
                <a:solidFill>
                  <a:srgbClr val="4F46E5"/>
                </a:solidFill>
                <a:latin typeface="Tinos"/>
              </a:rPr>
              <a:t>www.vecteezy.com</a:t>
            </a:r>
          </a:p>
        </p:txBody>
      </p:sp>
      <p:pic>
        <p:nvPicPr>
          <p:cNvPr id="33" name="Picture 32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5729733"/>
            <a:ext cx="857250" cy="476250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1666875" y="5750718"/>
            <a:ext cx="9953625" cy="17323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364"/>
              </a:lnSpc>
            </a:pPr>
            <a:r>
              <a:rPr sz="975" b="0" i="0" u="none">
                <a:solidFill>
                  <a:srgbClr val="F0F0F0"/>
                </a:solidFill>
                <a:latin typeface="Tinos"/>
              </a:rPr>
              <a:t>https://www.compliancesigns.com/blog/wp-content/uploads/2019/08/5S-shadow-boards_1_1.jpg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666875" y="5971579"/>
            <a:ext cx="9953625" cy="2132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sz="1200" b="0" i="0" u="none">
                <a:solidFill>
                  <a:srgbClr val="F0F0F0"/>
                </a:solidFill>
                <a:latin typeface="Tinos"/>
              </a:rPr>
              <a:t>Source: </a:t>
            </a:r>
            <a:r>
              <a:rPr sz="1200" b="0" i="0" u="none">
                <a:solidFill>
                  <a:srgbClr val="4F46E5"/>
                </a:solidFill>
                <a:latin typeface="Tinos"/>
              </a:rPr>
              <a:t>www.compliancesigns.com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62000" y="824061"/>
            <a:ext cx="11401425" cy="5866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4620"/>
              </a:lnSpc>
            </a:pPr>
            <a:r>
              <a:rPr sz="3300" b="1" i="0" u="none">
                <a:solidFill>
                  <a:srgbClr val="00E5FF"/>
                </a:solidFill>
                <a:latin typeface="Tinos"/>
              </a:rPr>
              <a:t>IMAGE SOURCES</a:t>
            </a:r>
          </a:p>
        </p:txBody>
      </p:sp>
      <p:sp>
        <p:nvSpPr>
          <p:cNvPr id="37" name="Rectangle 36"/>
          <p:cNvSpPr/>
          <p:nvPr/>
        </p:nvSpPr>
        <p:spPr>
          <a:xfrm>
            <a:off x="571500" y="824061"/>
            <a:ext cx="95250" cy="586680"/>
          </a:xfrm>
          <a:prstGeom prst="rect">
            <a:avLst/>
          </a:prstGeom>
          <a:solidFill>
            <a:srgbClr val="FF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71500" y="2369641"/>
            <a:ext cx="11049000" cy="90264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571500" y="3272283"/>
            <a:ext cx="11049000" cy="90264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571500" y="4174926"/>
            <a:ext cx="1104900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571500" y="3262758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571500" y="3262758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571500" y="4165401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571500" y="4165401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571500" y="4936926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571500" y="4936926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578000"/>
            <a:ext cx="857250" cy="47625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666875" y="2512516"/>
            <a:ext cx="9953625" cy="34647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364"/>
              </a:lnSpc>
            </a:pPr>
            <a:r>
              <a:rPr sz="975" b="0" i="0" u="none">
                <a:solidFill>
                  <a:srgbClr val="F0F0F0"/>
                </a:solidFill>
                <a:latin typeface="Tinos"/>
              </a:rPr>
              <a:t>https://img.magnific.com/premium-vector/weights-handling-safety-ergonomic-posture-back-carry-push-heavy-goods-manual-correctly-incorrect-work-lifting-loads-loadman-infographics-splendid-vector-illustration-correct-safety_81894-11714.jpg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666875" y="2906613"/>
            <a:ext cx="9953625" cy="2132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sz="1200" b="0" i="0" u="none">
                <a:solidFill>
                  <a:srgbClr val="F0F0F0"/>
                </a:solidFill>
                <a:latin typeface="Tinos"/>
              </a:rPr>
              <a:t>Source: </a:t>
            </a:r>
            <a:r>
              <a:rPr sz="1200" b="0" i="0" u="none">
                <a:solidFill>
                  <a:srgbClr val="4F46E5"/>
                </a:solidFill>
                <a:latin typeface="Tinos"/>
              </a:rPr>
              <a:t>www.magnific.com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3480643"/>
            <a:ext cx="857250" cy="47625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666875" y="3415158"/>
            <a:ext cx="9953625" cy="34647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364"/>
              </a:lnSpc>
            </a:pPr>
            <a:r>
              <a:rPr sz="975" b="0" i="0" u="none">
                <a:solidFill>
                  <a:srgbClr val="F0F0F0"/>
                </a:solidFill>
                <a:latin typeface="Tinos"/>
              </a:rPr>
              <a:t>https://media.istockphoto.com/id/887050752/vector/set-of-safety-caution-signs-and-symbols-of-forklift-operation-forklift-operation-signs-to-use.jpg?s=612x612&amp;w=0&amp;k=20&amp;c=m_E4LAgbwQyk2RGTAWBpGt0C4zvXBao8LWHZ2EQ3kY8=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666875" y="3809255"/>
            <a:ext cx="9953625" cy="2132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sz="1200" b="0" i="0" u="none">
                <a:solidFill>
                  <a:srgbClr val="F0F0F0"/>
                </a:solidFill>
                <a:latin typeface="Tinos"/>
              </a:rPr>
              <a:t>Source: </a:t>
            </a:r>
            <a:r>
              <a:rPr sz="1200" b="0" i="0" u="none">
                <a:solidFill>
                  <a:srgbClr val="4F46E5"/>
                </a:solidFill>
                <a:latin typeface="Tinos"/>
              </a:rPr>
              <a:t>www.istockphoto.com</a:t>
            </a:r>
          </a:p>
        </p:txBody>
      </p:sp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4317801"/>
            <a:ext cx="857250" cy="47625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666875" y="4338786"/>
            <a:ext cx="9953625" cy="17323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364"/>
              </a:lnSpc>
            </a:pPr>
            <a:r>
              <a:rPr sz="975" b="0" i="0" u="none">
                <a:solidFill>
                  <a:srgbClr val="F0F0F0"/>
                </a:solidFill>
                <a:latin typeface="Tinos"/>
              </a:rPr>
              <a:t>https://i.etsystatic.com/64403366/r/il/d0a758/7665654706/il_570xN.7665654706_t2o6.jpg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666875" y="4559647"/>
            <a:ext cx="9953625" cy="2132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sz="1200" b="0" i="0" u="none">
                <a:solidFill>
                  <a:srgbClr val="F0F0F0"/>
                </a:solidFill>
                <a:latin typeface="Tinos"/>
              </a:rPr>
              <a:t>Source: </a:t>
            </a:r>
            <a:r>
              <a:rPr sz="1200" b="0" i="0" u="none">
                <a:solidFill>
                  <a:srgbClr val="4F46E5"/>
                </a:solidFill>
                <a:latin typeface="Tinos"/>
              </a:rPr>
              <a:t>www.etsy.com</a:t>
            </a:r>
          </a:p>
        </p:txBody>
      </p:sp>
      <p:pic>
        <p:nvPicPr>
          <p:cNvPr id="21" name="Picture 20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5089326"/>
            <a:ext cx="857250" cy="47625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1666875" y="5110311"/>
            <a:ext cx="9953625" cy="17323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364"/>
              </a:lnSpc>
            </a:pPr>
            <a:r>
              <a:rPr sz="975" b="0" i="0" u="none">
                <a:solidFill>
                  <a:srgbClr val="F0F0F0"/>
                </a:solidFill>
                <a:latin typeface="Tinos"/>
              </a:rPr>
              <a:t>https://cdn.toolstation.com/content/IMG_8854EDBW.jpg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666875" y="5331172"/>
            <a:ext cx="9953625" cy="2132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sz="1200" b="0" i="0" u="none">
                <a:solidFill>
                  <a:srgbClr val="F0F0F0"/>
                </a:solidFill>
                <a:latin typeface="Tinos"/>
              </a:rPr>
              <a:t>Source: </a:t>
            </a:r>
            <a:r>
              <a:rPr sz="1200" b="0" i="0" u="none">
                <a:solidFill>
                  <a:srgbClr val="4F46E5"/>
                </a:solidFill>
                <a:latin typeface="Tinos"/>
              </a:rPr>
              <a:t>www.toolstation.com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62000" y="824061"/>
            <a:ext cx="11401425" cy="5866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4620"/>
              </a:lnSpc>
            </a:pPr>
            <a:r>
              <a:rPr sz="3300" b="1" i="0" u="none">
                <a:solidFill>
                  <a:srgbClr val="00E5FF"/>
                </a:solidFill>
                <a:latin typeface="Tinos"/>
              </a:rPr>
              <a:t>IMAGE SOURCES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71500" y="824061"/>
            <a:ext cx="95250" cy="586680"/>
          </a:xfrm>
          <a:prstGeom prst="rect">
            <a:avLst/>
          </a:prstGeom>
          <a:solidFill>
            <a:srgbClr val="FF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357139"/>
            <a:ext cx="5334000" cy="3363962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2357139"/>
            <a:ext cx="5334000" cy="3363962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2750" y="2652414"/>
            <a:ext cx="571500" cy="5715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48188" y="3719214"/>
            <a:ext cx="4980622" cy="4266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sz="2400" b="1" i="0" u="none">
                <a:solidFill>
                  <a:srgbClr val="FFFFFF"/>
                </a:solidFill>
                <a:latin typeface="Tinos"/>
              </a:rPr>
              <a:t>Nguy cơ Cơ học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6775" y="4412605"/>
            <a:ext cx="4743450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sz="2100" b="0" i="0" u="none">
                <a:solidFill>
                  <a:srgbClr val="F0F0F0"/>
                </a:solidFill>
                <a:latin typeface="Tinos"/>
              </a:rPr>
              <a:t>Cắt, đâm, kẹp, cuốn, văng bắn phôi hoặc dụng cụ gia công.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01087" y="2652414"/>
            <a:ext cx="504825" cy="5715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463188" y="3719214"/>
            <a:ext cx="4980622" cy="4266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sz="2400" b="1" i="0" u="none">
                <a:solidFill>
                  <a:srgbClr val="FFFFFF"/>
                </a:solidFill>
                <a:latin typeface="Tinos"/>
              </a:rPr>
              <a:t>Nguy cơ Điện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81775" y="4412605"/>
            <a:ext cx="4743450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sz="2100" b="0" i="0" u="none">
                <a:solidFill>
                  <a:srgbClr val="F0F0F0"/>
                </a:solidFill>
                <a:latin typeface="Tinos"/>
              </a:rPr>
              <a:t>Rò rỉ điện, chập mạch, phóng điện từ thiết bị công suất lớn.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62000" y="824061"/>
            <a:ext cx="11401425" cy="5866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4620"/>
              </a:lnSpc>
            </a:pPr>
            <a:r>
              <a:rPr sz="3300" b="1" i="0" u="none">
                <a:solidFill>
                  <a:srgbClr val="00E5FF"/>
                </a:solidFill>
                <a:latin typeface="Tinos"/>
              </a:rPr>
              <a:t>TỔNG QUAN CÁC MỐI NGUY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71500" y="824061"/>
            <a:ext cx="95250" cy="586680"/>
          </a:xfrm>
          <a:prstGeom prst="rect">
            <a:avLst/>
          </a:prstGeom>
          <a:solidFill>
            <a:srgbClr val="FF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2134046"/>
            <a:ext cx="5334000" cy="3810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71500" y="2400746"/>
            <a:ext cx="5334000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0F0F0"/>
                </a:solidFill>
                <a:latin typeface="Tinos"/>
              </a:rPr>
              <a:t>Mối nguy chính đến từ các bộ phận chuyển động quay, tịnh tiến:</a:t>
            </a:r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5075" y="2162621"/>
            <a:ext cx="5276850" cy="37528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47750" y="3413968"/>
            <a:ext cx="485775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0F0F0"/>
                </a:solidFill>
                <a:latin typeface="Tinos"/>
              </a:rPr>
              <a:t>Bị cuốn vào mâm cặp, dây curoa.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47750" y="3977729"/>
            <a:ext cx="485775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0F0F0"/>
                </a:solidFill>
                <a:latin typeface="Tinos"/>
              </a:rPr>
              <a:t>Bị kẹp giữa các bộ phận máy.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47750" y="4541490"/>
            <a:ext cx="485775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0F0F0"/>
                </a:solidFill>
                <a:latin typeface="Tinos"/>
              </a:rPr>
              <a:t>Phôi nóng văng bắn vào mắt.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47750" y="5105251"/>
            <a:ext cx="485775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0F0F0"/>
                </a:solidFill>
                <a:latin typeface="Tinos"/>
              </a:rPr>
              <a:t>Vật sắc nhọn gây đứt tay.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62000" y="824061"/>
            <a:ext cx="11401425" cy="5866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4620"/>
              </a:lnSpc>
            </a:pPr>
            <a:r>
              <a:rPr sz="3300" b="1" i="0" u="none">
                <a:solidFill>
                  <a:srgbClr val="00E5FF"/>
                </a:solidFill>
                <a:latin typeface="Tinos"/>
              </a:rPr>
              <a:t>NGUY CƠ CƠ HỌC CHI TIẾT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71500" y="824061"/>
            <a:ext cx="95250" cy="586680"/>
          </a:xfrm>
          <a:prstGeom prst="rect">
            <a:avLst/>
          </a:prstGeom>
          <a:solidFill>
            <a:srgbClr val="FF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413968"/>
            <a:ext cx="266700" cy="276225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977729"/>
            <a:ext cx="266700" cy="276225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4541490"/>
            <a:ext cx="266700" cy="276225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5105251"/>
            <a:ext cx="266700" cy="27622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47750" y="2629644"/>
            <a:ext cx="1057275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0F0F0"/>
                </a:solidFill>
                <a:latin typeface="Tinos"/>
              </a:rPr>
              <a:t>Kiểm tra dây dẫn, phích cắm trước khi cắm điện cho máy.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47750" y="3193405"/>
            <a:ext cx="1057275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0F0F0"/>
                </a:solidFill>
                <a:latin typeface="Tinos"/>
              </a:rPr>
              <a:t>Các tủ điện phải có nắp đậy và biển cảnh báo nguy hiểm.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47750" y="3757166"/>
            <a:ext cx="1057275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0F0F0"/>
                </a:solidFill>
                <a:latin typeface="Tinos"/>
              </a:rPr>
              <a:t>Không vận hành máy khi tay ướt hoặc sàn nhà có nước.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47750" y="4320926"/>
            <a:ext cx="1057275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0F0F0"/>
                </a:solidFill>
                <a:latin typeface="Tinos"/>
              </a:rPr>
              <a:t>Sử dụng hệ thống nối đất (tiếp địa) cho tất cả máy công cụ.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47750" y="4884687"/>
            <a:ext cx="1057275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0F0F0"/>
                </a:solidFill>
                <a:latin typeface="Tinos"/>
              </a:rPr>
              <a:t>Ngắt nguồn điện ngay lập tức khi phát hiện mùi khét hoặc tiếng nổ.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62000" y="824061"/>
            <a:ext cx="11401425" cy="5866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4620"/>
              </a:lnSpc>
            </a:pPr>
            <a:r>
              <a:rPr sz="3300" b="1" i="0" u="none">
                <a:solidFill>
                  <a:srgbClr val="00E5FF"/>
                </a:solidFill>
                <a:latin typeface="Tinos"/>
              </a:rPr>
              <a:t>AN TOÀN ĐIỆN TRONG XƯỞNG</a:t>
            </a:r>
          </a:p>
        </p:txBody>
      </p:sp>
      <p:sp>
        <p:nvSpPr>
          <p:cNvPr id="9" name="Rectangle 8"/>
          <p:cNvSpPr/>
          <p:nvPr/>
        </p:nvSpPr>
        <p:spPr>
          <a:xfrm>
            <a:off x="571500" y="824061"/>
            <a:ext cx="95250" cy="586680"/>
          </a:xfrm>
          <a:prstGeom prst="rect">
            <a:avLst/>
          </a:prstGeom>
          <a:solidFill>
            <a:srgbClr val="FF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629644"/>
            <a:ext cx="266700" cy="276225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3193405"/>
            <a:ext cx="266700" cy="276225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3757166"/>
            <a:ext cx="266700" cy="276225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4320926"/>
            <a:ext cx="266700" cy="276225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4884687"/>
            <a:ext cx="266700" cy="27622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134046"/>
            <a:ext cx="5334000" cy="38100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075" y="2162621"/>
            <a:ext cx="5276850" cy="37528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762750" y="2633513"/>
            <a:ext cx="4857750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0F0F0"/>
                </a:solidFill>
                <a:latin typeface="Tinos"/>
              </a:rPr>
              <a:t>Hồ quang hàn gây cháy da và hỏng võng mạc mắt.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762750" y="3570535"/>
            <a:ext cx="4857750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0F0F0"/>
                </a:solidFill>
                <a:latin typeface="Tinos"/>
              </a:rPr>
              <a:t>Nguy cơ bỏng do kim loại nóng chảy (xỉ hàn).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762750" y="4507557"/>
            <a:ext cx="485775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0F0F0"/>
                </a:solidFill>
                <a:latin typeface="Tinos"/>
              </a:rPr>
              <a:t>Khói hàn độc hại cần hệ thống hút cục bộ.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762750" y="5071318"/>
            <a:ext cx="485775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0F0F0"/>
                </a:solidFill>
                <a:latin typeface="Tinos"/>
              </a:rPr>
              <a:t>Nguy cơ cháy nổ từ bình khí nén.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2000" y="824061"/>
            <a:ext cx="11401425" cy="5866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4620"/>
              </a:lnSpc>
            </a:pPr>
            <a:r>
              <a:rPr sz="3300" b="1" i="0" u="none">
                <a:solidFill>
                  <a:srgbClr val="00E5FF"/>
                </a:solidFill>
                <a:latin typeface="Tinos"/>
              </a:rPr>
              <a:t>NHIỆT VÀ BỨC XẠ (HÀN)</a:t>
            </a:r>
          </a:p>
        </p:txBody>
      </p:sp>
      <p:sp>
        <p:nvSpPr>
          <p:cNvPr id="10" name="Rectangle 9"/>
          <p:cNvSpPr/>
          <p:nvPr/>
        </p:nvSpPr>
        <p:spPr>
          <a:xfrm>
            <a:off x="571500" y="824061"/>
            <a:ext cx="95250" cy="586680"/>
          </a:xfrm>
          <a:prstGeom prst="rect">
            <a:avLst/>
          </a:prstGeom>
          <a:solidFill>
            <a:srgbClr val="FF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6500" y="2633513"/>
            <a:ext cx="266700" cy="276225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6500" y="3570535"/>
            <a:ext cx="266700" cy="276225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6500" y="4507557"/>
            <a:ext cx="266700" cy="276225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6500" y="5071318"/>
            <a:ext cx="266700" cy="27622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696491"/>
            <a:ext cx="11049000" cy="502146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71500" y="6077991"/>
            <a:ext cx="11049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sz="2100" b="0" i="0" u="none">
                <a:solidFill>
                  <a:srgbClr val="FFD700"/>
                </a:solidFill>
                <a:latin typeface="Tinos"/>
              </a:rPr>
              <a:t>* Thao tác sai quy trình chiếm tỷ lệ cao nhất (45%)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2000" y="824061"/>
            <a:ext cx="11401425" cy="5866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4620"/>
              </a:lnSpc>
            </a:pPr>
            <a:r>
              <a:rPr sz="3300" b="1" i="0" u="none">
                <a:solidFill>
                  <a:srgbClr val="00E5FF"/>
                </a:solidFill>
                <a:latin typeface="Tinos"/>
              </a:rPr>
              <a:t>THỐNG KÊ NGUYÊN NHÂN TAI NẠN</a:t>
            </a:r>
          </a:p>
        </p:txBody>
      </p:sp>
      <p:sp>
        <p:nvSpPr>
          <p:cNvPr id="6" name="Rectangle 5"/>
          <p:cNvSpPr/>
          <p:nvPr/>
        </p:nvSpPr>
        <p:spPr>
          <a:xfrm>
            <a:off x="571500" y="824061"/>
            <a:ext cx="95250" cy="586680"/>
          </a:xfrm>
          <a:prstGeom prst="rect">
            <a:avLst/>
          </a:prstGeom>
          <a:solidFill>
            <a:srgbClr val="FF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1739</Words>
  <Application>Microsoft Office PowerPoint</Application>
  <PresentationFormat>Widescreen</PresentationFormat>
  <Paragraphs>252</Paragraphs>
  <Slides>42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7" baseType="lpstr">
      <vt:lpstr>Arial</vt:lpstr>
      <vt:lpstr>Calibri</vt:lpstr>
      <vt:lpstr>Times New Roman</vt:lpstr>
      <vt:lpstr>Tinos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xin chao</dc:creator>
  <cp:keywords/>
  <dc:description>generated using python-pptx</dc:description>
  <cp:lastModifiedBy>xin chao</cp:lastModifiedBy>
  <cp:revision>3</cp:revision>
  <dcterms:created xsi:type="dcterms:W3CDTF">2013-01-27T09:14:16Z</dcterms:created>
  <dcterms:modified xsi:type="dcterms:W3CDTF">2026-07-25T17:19:36Z</dcterms:modified>
  <cp:category/>
</cp:coreProperties>
</file>